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7"/>
  </p:notesMasterIdLst>
  <p:sldIdLst>
    <p:sldId id="257" r:id="rId5"/>
    <p:sldId id="258" r:id="rId6"/>
  </p:sldIdLst>
  <p:sldSz cx="51206400" cy="32918400"/>
  <p:notesSz cx="7102475" cy="8991600"/>
  <p:defaultTextStyle>
    <a:defPPr>
      <a:defRPr lang="en-US"/>
    </a:defPPr>
    <a:lvl1pPr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5pPr>
    <a:lvl6pPr marL="2286000" algn="l" defTabSz="914400" rtl="0" eaLnBrk="1" latinLnBrk="0" hangingPunct="1">
      <a:defRPr sz="8600" kern="1200">
        <a:solidFill>
          <a:schemeClr val="tx1"/>
        </a:solidFill>
        <a:latin typeface="Arial" panose="020B0604020202020204" pitchFamily="34" charset="0"/>
        <a:ea typeface="+mn-ea"/>
        <a:cs typeface="+mn-cs"/>
      </a:defRPr>
    </a:lvl6pPr>
    <a:lvl7pPr marL="2743200" algn="l" defTabSz="914400" rtl="0" eaLnBrk="1" latinLnBrk="0" hangingPunct="1">
      <a:defRPr sz="8600" kern="1200">
        <a:solidFill>
          <a:schemeClr val="tx1"/>
        </a:solidFill>
        <a:latin typeface="Arial" panose="020B0604020202020204" pitchFamily="34" charset="0"/>
        <a:ea typeface="+mn-ea"/>
        <a:cs typeface="+mn-cs"/>
      </a:defRPr>
    </a:lvl7pPr>
    <a:lvl8pPr marL="3200400" algn="l" defTabSz="914400" rtl="0" eaLnBrk="1" latinLnBrk="0" hangingPunct="1">
      <a:defRPr sz="8600" kern="1200">
        <a:solidFill>
          <a:schemeClr val="tx1"/>
        </a:solidFill>
        <a:latin typeface="Arial" panose="020B0604020202020204" pitchFamily="34" charset="0"/>
        <a:ea typeface="+mn-ea"/>
        <a:cs typeface="+mn-cs"/>
      </a:defRPr>
    </a:lvl8pPr>
    <a:lvl9pPr marL="3657600" algn="l" defTabSz="914400" rtl="0" eaLnBrk="1" latinLnBrk="0" hangingPunct="1">
      <a:defRPr sz="86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612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29"/>
    <a:srgbClr val="08733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560B5A-7BA9-4E9B-B5EB-9A124F08816B}" v="1443" dt="2024-01-27T14:32:05.0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61"/>
    <p:restoredTop sz="94310" autoAdjust="0"/>
  </p:normalViewPr>
  <p:slideViewPr>
    <p:cSldViewPr>
      <p:cViewPr>
        <p:scale>
          <a:sx n="75" d="100"/>
          <a:sy n="75" d="100"/>
        </p:scale>
        <p:origin x="54" y="-6306"/>
      </p:cViewPr>
      <p:guideLst>
        <p:guide orient="horz" pos="10368"/>
        <p:guide pos="161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5" d="100"/>
        <a:sy n="25" d="100"/>
      </p:scale>
      <p:origin x="0" y="0"/>
    </p:cViewPr>
  </p:sorterViewPr>
  <p:notesViewPr>
    <p:cSldViewPr>
      <p:cViewPr varScale="1">
        <p:scale>
          <a:sx n="101" d="100"/>
          <a:sy n="101" d="100"/>
        </p:scale>
        <p:origin x="4168"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asor, Zachary" userId="b1f87e1f-1c59-4e68-86c3-0a8834eccfa2" providerId="ADAL" clId="{E2560B5A-7BA9-4E9B-B5EB-9A124F08816B}"/>
    <pc:docChg chg="undo redo custSel delSld modSld">
      <pc:chgData name="Leasor, Zachary" userId="b1f87e1f-1c59-4e68-86c3-0a8834eccfa2" providerId="ADAL" clId="{E2560B5A-7BA9-4E9B-B5EB-9A124F08816B}" dt="2024-01-27T14:46:05.565" v="7024" actId="948"/>
      <pc:docMkLst>
        <pc:docMk/>
      </pc:docMkLst>
      <pc:sldChg chg="del">
        <pc:chgData name="Leasor, Zachary" userId="b1f87e1f-1c59-4e68-86c3-0a8834eccfa2" providerId="ADAL" clId="{E2560B5A-7BA9-4E9B-B5EB-9A124F08816B}" dt="2024-01-27T14:16:11.760" v="6468" actId="47"/>
        <pc:sldMkLst>
          <pc:docMk/>
          <pc:sldMk cId="0" sldId="256"/>
        </pc:sldMkLst>
      </pc:sldChg>
      <pc:sldChg chg="addSp delSp modSp mod">
        <pc:chgData name="Leasor, Zachary" userId="b1f87e1f-1c59-4e68-86c3-0a8834eccfa2" providerId="ADAL" clId="{E2560B5A-7BA9-4E9B-B5EB-9A124F08816B}" dt="2024-01-27T14:46:05.565" v="7024" actId="948"/>
        <pc:sldMkLst>
          <pc:docMk/>
          <pc:sldMk cId="3303315434" sldId="257"/>
        </pc:sldMkLst>
        <pc:spChg chg="add del mod">
          <ac:chgData name="Leasor, Zachary" userId="b1f87e1f-1c59-4e68-86c3-0a8834eccfa2" providerId="ADAL" clId="{E2560B5A-7BA9-4E9B-B5EB-9A124F08816B}" dt="2024-01-27T13:00:06.243" v="4756"/>
          <ac:spMkLst>
            <pc:docMk/>
            <pc:sldMk cId="3303315434" sldId="257"/>
            <ac:spMk id="3" creationId="{D8E54F99-4EAE-39DC-D25B-280FF8F91EB8}"/>
          </ac:spMkLst>
        </pc:spChg>
        <pc:spChg chg="add del mod">
          <ac:chgData name="Leasor, Zachary" userId="b1f87e1f-1c59-4e68-86c3-0a8834eccfa2" providerId="ADAL" clId="{E2560B5A-7BA9-4E9B-B5EB-9A124F08816B}" dt="2024-01-27T13:01:45.595" v="4762" actId="478"/>
          <ac:spMkLst>
            <pc:docMk/>
            <pc:sldMk cId="3303315434" sldId="257"/>
            <ac:spMk id="4" creationId="{1FB13154-F0D9-C5E0-D278-2D72B5045034}"/>
          </ac:spMkLst>
        </pc:spChg>
        <pc:spChg chg="add mod">
          <ac:chgData name="Leasor, Zachary" userId="b1f87e1f-1c59-4e68-86c3-0a8834eccfa2" providerId="ADAL" clId="{E2560B5A-7BA9-4E9B-B5EB-9A124F08816B}" dt="2024-01-27T14:45:52.129" v="7022" actId="1036"/>
          <ac:spMkLst>
            <pc:docMk/>
            <pc:sldMk cId="3303315434" sldId="257"/>
            <ac:spMk id="5" creationId="{C0F0574C-D746-C8CD-AD69-9AD71E5CD818}"/>
          </ac:spMkLst>
        </pc:spChg>
        <pc:spChg chg="add mod">
          <ac:chgData name="Leasor, Zachary" userId="b1f87e1f-1c59-4e68-86c3-0a8834eccfa2" providerId="ADAL" clId="{E2560B5A-7BA9-4E9B-B5EB-9A124F08816B}" dt="2024-01-27T13:59:40.041" v="6319" actId="1036"/>
          <ac:spMkLst>
            <pc:docMk/>
            <pc:sldMk cId="3303315434" sldId="257"/>
            <ac:spMk id="6" creationId="{CACD4563-C164-DF42-4689-E0403C869FD2}"/>
          </ac:spMkLst>
        </pc:spChg>
        <pc:spChg chg="del">
          <ac:chgData name="Leasor, Zachary" userId="b1f87e1f-1c59-4e68-86c3-0a8834eccfa2" providerId="ADAL" clId="{E2560B5A-7BA9-4E9B-B5EB-9A124F08816B}" dt="2024-01-25T14:56:04.591" v="1308"/>
          <ac:spMkLst>
            <pc:docMk/>
            <pc:sldMk cId="3303315434" sldId="257"/>
            <ac:spMk id="12" creationId="{AA849D14-12F9-F680-CA72-3FBE73C1D823}"/>
          </ac:spMkLst>
        </pc:spChg>
        <pc:spChg chg="add mod">
          <ac:chgData name="Leasor, Zachary" userId="b1f87e1f-1c59-4e68-86c3-0a8834eccfa2" providerId="ADAL" clId="{E2560B5A-7BA9-4E9B-B5EB-9A124F08816B}" dt="2024-01-27T13:59:40.041" v="6319" actId="1036"/>
          <ac:spMkLst>
            <pc:docMk/>
            <pc:sldMk cId="3303315434" sldId="257"/>
            <ac:spMk id="17" creationId="{9E7DDF94-9309-59DD-4E61-C84C5345D66F}"/>
          </ac:spMkLst>
        </pc:spChg>
        <pc:spChg chg="add del mod">
          <ac:chgData name="Leasor, Zachary" userId="b1f87e1f-1c59-4e68-86c3-0a8834eccfa2" providerId="ADAL" clId="{E2560B5A-7BA9-4E9B-B5EB-9A124F08816B}" dt="2024-01-25T14:56:09.523" v="1310"/>
          <ac:spMkLst>
            <pc:docMk/>
            <pc:sldMk cId="3303315434" sldId="257"/>
            <ac:spMk id="19" creationId="{D62307ED-5F3B-FB94-4CF7-3DF5EF06DB44}"/>
          </ac:spMkLst>
        </pc:spChg>
        <pc:spChg chg="add del mod">
          <ac:chgData name="Leasor, Zachary" userId="b1f87e1f-1c59-4e68-86c3-0a8834eccfa2" providerId="ADAL" clId="{E2560B5A-7BA9-4E9B-B5EB-9A124F08816B}" dt="2024-01-25T14:56:17.750" v="1312"/>
          <ac:spMkLst>
            <pc:docMk/>
            <pc:sldMk cId="3303315434" sldId="257"/>
            <ac:spMk id="21" creationId="{48DE394B-28E2-DD22-454F-FAB0C9A5B7DC}"/>
          </ac:spMkLst>
        </pc:spChg>
        <pc:spChg chg="add del mod">
          <ac:chgData name="Leasor, Zachary" userId="b1f87e1f-1c59-4e68-86c3-0a8834eccfa2" providerId="ADAL" clId="{E2560B5A-7BA9-4E9B-B5EB-9A124F08816B}" dt="2024-01-25T14:57:43.336" v="1316" actId="478"/>
          <ac:spMkLst>
            <pc:docMk/>
            <pc:sldMk cId="3303315434" sldId="257"/>
            <ac:spMk id="23" creationId="{EFBA4869-1D0B-8D19-FB06-5911CEC35125}"/>
          </ac:spMkLst>
        </pc:spChg>
        <pc:spChg chg="add mod">
          <ac:chgData name="Leasor, Zachary" userId="b1f87e1f-1c59-4e68-86c3-0a8834eccfa2" providerId="ADAL" clId="{E2560B5A-7BA9-4E9B-B5EB-9A124F08816B}" dt="2024-01-27T14:22:11.775" v="6478" actId="1037"/>
          <ac:spMkLst>
            <pc:docMk/>
            <pc:sldMk cId="3303315434" sldId="257"/>
            <ac:spMk id="24" creationId="{ABD8B8BA-46D9-14FE-9827-F396464F43D4}"/>
          </ac:spMkLst>
        </pc:spChg>
        <pc:spChg chg="add mod">
          <ac:chgData name="Leasor, Zachary" userId="b1f87e1f-1c59-4e68-86c3-0a8834eccfa2" providerId="ADAL" clId="{E2560B5A-7BA9-4E9B-B5EB-9A124F08816B}" dt="2024-01-27T14:22:11.775" v="6478" actId="1037"/>
          <ac:spMkLst>
            <pc:docMk/>
            <pc:sldMk cId="3303315434" sldId="257"/>
            <ac:spMk id="25" creationId="{4274B5D3-9074-AA83-0163-4DA19B06F6A3}"/>
          </ac:spMkLst>
        </pc:spChg>
        <pc:spChg chg="add mod">
          <ac:chgData name="Leasor, Zachary" userId="b1f87e1f-1c59-4e68-86c3-0a8834eccfa2" providerId="ADAL" clId="{E2560B5A-7BA9-4E9B-B5EB-9A124F08816B}" dt="2024-01-27T14:22:11.775" v="6478" actId="1037"/>
          <ac:spMkLst>
            <pc:docMk/>
            <pc:sldMk cId="3303315434" sldId="257"/>
            <ac:spMk id="29" creationId="{5C462724-8030-2556-2169-7BC1DC7EB608}"/>
          </ac:spMkLst>
        </pc:spChg>
        <pc:spChg chg="add del mod">
          <ac:chgData name="Leasor, Zachary" userId="b1f87e1f-1c59-4e68-86c3-0a8834eccfa2" providerId="ADAL" clId="{E2560B5A-7BA9-4E9B-B5EB-9A124F08816B}" dt="2024-01-25T15:38:25.112" v="2720"/>
          <ac:spMkLst>
            <pc:docMk/>
            <pc:sldMk cId="3303315434" sldId="257"/>
            <ac:spMk id="31" creationId="{BED900B0-A8D1-6BF2-CF76-3D890F3474A5}"/>
          </ac:spMkLst>
        </pc:spChg>
        <pc:spChg chg="mod">
          <ac:chgData name="Leasor, Zachary" userId="b1f87e1f-1c59-4e68-86c3-0a8834eccfa2" providerId="ADAL" clId="{E2560B5A-7BA9-4E9B-B5EB-9A124F08816B}" dt="2024-01-25T15:12:17.717" v="1537" actId="1038"/>
          <ac:spMkLst>
            <pc:docMk/>
            <pc:sldMk cId="3303315434" sldId="257"/>
            <ac:spMk id="33" creationId="{431A677F-1A3B-A642-8E5C-82E72C9E2B74}"/>
          </ac:spMkLst>
        </pc:spChg>
        <pc:spChg chg="mod">
          <ac:chgData name="Leasor, Zachary" userId="b1f87e1f-1c59-4e68-86c3-0a8834eccfa2" providerId="ADAL" clId="{E2560B5A-7BA9-4E9B-B5EB-9A124F08816B}" dt="2024-01-25T15:12:37.281" v="1543" actId="1037"/>
          <ac:spMkLst>
            <pc:docMk/>
            <pc:sldMk cId="3303315434" sldId="257"/>
            <ac:spMk id="34" creationId="{25B2EFCD-9780-AC48-BC2D-1F494FC1F9E6}"/>
          </ac:spMkLst>
        </pc:spChg>
        <pc:spChg chg="mod">
          <ac:chgData name="Leasor, Zachary" userId="b1f87e1f-1c59-4e68-86c3-0a8834eccfa2" providerId="ADAL" clId="{E2560B5A-7BA9-4E9B-B5EB-9A124F08816B}" dt="2024-01-27T14:32:05.085" v="6501"/>
          <ac:spMkLst>
            <pc:docMk/>
            <pc:sldMk cId="3303315434" sldId="257"/>
            <ac:spMk id="35" creationId="{578D499F-1C16-144F-82CA-D28F0E89D1CC}"/>
          </ac:spMkLst>
        </pc:spChg>
        <pc:spChg chg="mod">
          <ac:chgData name="Leasor, Zachary" userId="b1f87e1f-1c59-4e68-86c3-0a8834eccfa2" providerId="ADAL" clId="{E2560B5A-7BA9-4E9B-B5EB-9A124F08816B}" dt="2024-01-27T14:18:38.403" v="6473" actId="1036"/>
          <ac:spMkLst>
            <pc:docMk/>
            <pc:sldMk cId="3303315434" sldId="257"/>
            <ac:spMk id="36" creationId="{4BDA02E6-1478-CB46-BDC7-FE07C87757C7}"/>
          </ac:spMkLst>
        </pc:spChg>
        <pc:spChg chg="mod">
          <ac:chgData name="Leasor, Zachary" userId="b1f87e1f-1c59-4e68-86c3-0a8834eccfa2" providerId="ADAL" clId="{E2560B5A-7BA9-4E9B-B5EB-9A124F08816B}" dt="2024-01-27T14:46:05.565" v="7024" actId="948"/>
          <ac:spMkLst>
            <pc:docMk/>
            <pc:sldMk cId="3303315434" sldId="257"/>
            <ac:spMk id="37" creationId="{E25BBC09-06EB-4040-B91A-1799B557F33F}"/>
          </ac:spMkLst>
        </pc:spChg>
        <pc:spChg chg="mod">
          <ac:chgData name="Leasor, Zachary" userId="b1f87e1f-1c59-4e68-86c3-0a8834eccfa2" providerId="ADAL" clId="{E2560B5A-7BA9-4E9B-B5EB-9A124F08816B}" dt="2024-01-27T14:18:45.567" v="6474" actId="1035"/>
          <ac:spMkLst>
            <pc:docMk/>
            <pc:sldMk cId="3303315434" sldId="257"/>
            <ac:spMk id="38" creationId="{45E29657-AF96-D648-B49C-93367A039C82}"/>
          </ac:spMkLst>
        </pc:spChg>
        <pc:spChg chg="mod">
          <ac:chgData name="Leasor, Zachary" userId="b1f87e1f-1c59-4e68-86c3-0a8834eccfa2" providerId="ADAL" clId="{E2560B5A-7BA9-4E9B-B5EB-9A124F08816B}" dt="2024-01-27T13:59:40.041" v="6319" actId="1036"/>
          <ac:spMkLst>
            <pc:docMk/>
            <pc:sldMk cId="3303315434" sldId="257"/>
            <ac:spMk id="40" creationId="{8542A888-ADBF-2641-AA37-30869EE81E92}"/>
          </ac:spMkLst>
        </pc:spChg>
        <pc:spChg chg="mod">
          <ac:chgData name="Leasor, Zachary" userId="b1f87e1f-1c59-4e68-86c3-0a8834eccfa2" providerId="ADAL" clId="{E2560B5A-7BA9-4E9B-B5EB-9A124F08816B}" dt="2024-01-27T14:15:28.242" v="6464" actId="1038"/>
          <ac:spMkLst>
            <pc:docMk/>
            <pc:sldMk cId="3303315434" sldId="257"/>
            <ac:spMk id="41" creationId="{CA75A1F6-AB9D-9C4A-A017-147D0E7EB2E1}"/>
          </ac:spMkLst>
        </pc:spChg>
        <pc:spChg chg="mod">
          <ac:chgData name="Leasor, Zachary" userId="b1f87e1f-1c59-4e68-86c3-0a8834eccfa2" providerId="ADAL" clId="{E2560B5A-7BA9-4E9B-B5EB-9A124F08816B}" dt="2024-01-27T14:43:40.636" v="7017" actId="20577"/>
          <ac:spMkLst>
            <pc:docMk/>
            <pc:sldMk cId="3303315434" sldId="257"/>
            <ac:spMk id="42" creationId="{4A29C1DE-4E7C-3B4A-9A6D-4D4CA17A6DB8}"/>
          </ac:spMkLst>
        </pc:spChg>
        <pc:spChg chg="mod">
          <ac:chgData name="Leasor, Zachary" userId="b1f87e1f-1c59-4e68-86c3-0a8834eccfa2" providerId="ADAL" clId="{E2560B5A-7BA9-4E9B-B5EB-9A124F08816B}" dt="2024-01-27T14:14:34.862" v="6444" actId="1038"/>
          <ac:spMkLst>
            <pc:docMk/>
            <pc:sldMk cId="3303315434" sldId="257"/>
            <ac:spMk id="43" creationId="{B43EB2B1-AACF-EC49-80B4-087E349B5943}"/>
          </ac:spMkLst>
        </pc:spChg>
        <pc:spChg chg="mod">
          <ac:chgData name="Leasor, Zachary" userId="b1f87e1f-1c59-4e68-86c3-0a8834eccfa2" providerId="ADAL" clId="{E2560B5A-7BA9-4E9B-B5EB-9A124F08816B}" dt="2024-01-27T14:33:57.415" v="6502" actId="948"/>
          <ac:spMkLst>
            <pc:docMk/>
            <pc:sldMk cId="3303315434" sldId="257"/>
            <ac:spMk id="44" creationId="{B94132EE-CF65-D64D-B307-AC6A3BF7A8D0}"/>
          </ac:spMkLst>
        </pc:spChg>
        <pc:spChg chg="mod">
          <ac:chgData name="Leasor, Zachary" userId="b1f87e1f-1c59-4e68-86c3-0a8834eccfa2" providerId="ADAL" clId="{E2560B5A-7BA9-4E9B-B5EB-9A124F08816B}" dt="2024-01-27T14:22:11.775" v="6478" actId="1037"/>
          <ac:spMkLst>
            <pc:docMk/>
            <pc:sldMk cId="3303315434" sldId="257"/>
            <ac:spMk id="45" creationId="{D6AC257D-5FBF-5E40-B433-FC76FFF16DA4}"/>
          </ac:spMkLst>
        </pc:spChg>
        <pc:spChg chg="del">
          <ac:chgData name="Leasor, Zachary" userId="b1f87e1f-1c59-4e68-86c3-0a8834eccfa2" providerId="ADAL" clId="{E2560B5A-7BA9-4E9B-B5EB-9A124F08816B}" dt="2024-01-25T14:41:29.194" v="371" actId="478"/>
          <ac:spMkLst>
            <pc:docMk/>
            <pc:sldMk cId="3303315434" sldId="257"/>
            <ac:spMk id="46" creationId="{ED90C97B-BD6B-B54B-9B1E-B3F16897340A}"/>
          </ac:spMkLst>
        </pc:spChg>
        <pc:spChg chg="add mod">
          <ac:chgData name="Leasor, Zachary" userId="b1f87e1f-1c59-4e68-86c3-0a8834eccfa2" providerId="ADAL" clId="{E2560B5A-7BA9-4E9B-B5EB-9A124F08816B}" dt="2024-01-27T14:22:11.775" v="6478" actId="1037"/>
          <ac:spMkLst>
            <pc:docMk/>
            <pc:sldMk cId="3303315434" sldId="257"/>
            <ac:spMk id="47" creationId="{93C9D91E-0AA9-5DBA-E1A6-385F1EF45257}"/>
          </ac:spMkLst>
        </pc:spChg>
        <pc:spChg chg="add del mod">
          <ac:chgData name="Leasor, Zachary" userId="b1f87e1f-1c59-4e68-86c3-0a8834eccfa2" providerId="ADAL" clId="{E2560B5A-7BA9-4E9B-B5EB-9A124F08816B}" dt="2024-01-25T16:05:20.731" v="3961" actId="478"/>
          <ac:spMkLst>
            <pc:docMk/>
            <pc:sldMk cId="3303315434" sldId="257"/>
            <ac:spMk id="48" creationId="{D5761333-0141-85E5-D082-2E8F640AEF70}"/>
          </ac:spMkLst>
        </pc:spChg>
        <pc:spChg chg="add mod">
          <ac:chgData name="Leasor, Zachary" userId="b1f87e1f-1c59-4e68-86c3-0a8834eccfa2" providerId="ADAL" clId="{E2560B5A-7BA9-4E9B-B5EB-9A124F08816B}" dt="2024-01-27T14:22:11.775" v="6478" actId="1037"/>
          <ac:spMkLst>
            <pc:docMk/>
            <pc:sldMk cId="3303315434" sldId="257"/>
            <ac:spMk id="49" creationId="{CA194DCF-0BE9-7157-8CF3-6AE38692BF65}"/>
          </ac:spMkLst>
        </pc:spChg>
        <pc:spChg chg="add mod">
          <ac:chgData name="Leasor, Zachary" userId="b1f87e1f-1c59-4e68-86c3-0a8834eccfa2" providerId="ADAL" clId="{E2560B5A-7BA9-4E9B-B5EB-9A124F08816B}" dt="2024-01-27T14:22:11.775" v="6478" actId="1037"/>
          <ac:spMkLst>
            <pc:docMk/>
            <pc:sldMk cId="3303315434" sldId="257"/>
            <ac:spMk id="50" creationId="{B013D6E4-EF56-F34D-3D0E-4434947EB0C0}"/>
          </ac:spMkLst>
        </pc:spChg>
        <pc:spChg chg="add del">
          <ac:chgData name="Leasor, Zachary" userId="b1f87e1f-1c59-4e68-86c3-0a8834eccfa2" providerId="ADAL" clId="{E2560B5A-7BA9-4E9B-B5EB-9A124F08816B}" dt="2024-01-25T21:38:57.105" v="4700" actId="478"/>
          <ac:spMkLst>
            <pc:docMk/>
            <pc:sldMk cId="3303315434" sldId="257"/>
            <ac:spMk id="52" creationId="{6B2926D8-8AA7-39AA-BB44-BC5E7779ADF5}"/>
          </ac:spMkLst>
        </pc:spChg>
        <pc:spChg chg="mod">
          <ac:chgData name="Leasor, Zachary" userId="b1f87e1f-1c59-4e68-86c3-0a8834eccfa2" providerId="ADAL" clId="{E2560B5A-7BA9-4E9B-B5EB-9A124F08816B}" dt="2024-01-27T13:59:40.041" v="6319" actId="1036"/>
          <ac:spMkLst>
            <pc:docMk/>
            <pc:sldMk cId="3303315434" sldId="257"/>
            <ac:spMk id="56" creationId="{46DC2FCD-7A9D-882F-84F6-F83FF1CCA01A}"/>
          </ac:spMkLst>
        </pc:spChg>
        <pc:spChg chg="mod">
          <ac:chgData name="Leasor, Zachary" userId="b1f87e1f-1c59-4e68-86c3-0a8834eccfa2" providerId="ADAL" clId="{E2560B5A-7BA9-4E9B-B5EB-9A124F08816B}" dt="2024-01-27T13:59:40.041" v="6319" actId="1036"/>
          <ac:spMkLst>
            <pc:docMk/>
            <pc:sldMk cId="3303315434" sldId="257"/>
            <ac:spMk id="57" creationId="{E695C5F8-BE92-70C0-D523-F5237470FD40}"/>
          </ac:spMkLst>
        </pc:spChg>
        <pc:grpChg chg="add mod">
          <ac:chgData name="Leasor, Zachary" userId="b1f87e1f-1c59-4e68-86c3-0a8834eccfa2" providerId="ADAL" clId="{E2560B5A-7BA9-4E9B-B5EB-9A124F08816B}" dt="2024-01-27T14:45:52.129" v="7022" actId="1036"/>
          <ac:grpSpMkLst>
            <pc:docMk/>
            <pc:sldMk cId="3303315434" sldId="257"/>
            <ac:grpSpMk id="53" creationId="{4CCCD741-836A-2A18-9846-5F4AEE84534A}"/>
          </ac:grpSpMkLst>
        </pc:grpChg>
        <pc:graphicFrameChg chg="add del mod">
          <ac:chgData name="Leasor, Zachary" userId="b1f87e1f-1c59-4e68-86c3-0a8834eccfa2" providerId="ADAL" clId="{E2560B5A-7BA9-4E9B-B5EB-9A124F08816B}" dt="2024-01-25T21:54:42.500" v="4733"/>
          <ac:graphicFrameMkLst>
            <pc:docMk/>
            <pc:sldMk cId="3303315434" sldId="257"/>
            <ac:graphicFrameMk id="58" creationId="{F538A674-D8D4-F6E4-5188-E24EB56C27D4}"/>
          </ac:graphicFrameMkLst>
        </pc:graphicFrameChg>
        <pc:picChg chg="mod">
          <ac:chgData name="Leasor, Zachary" userId="b1f87e1f-1c59-4e68-86c3-0a8834eccfa2" providerId="ADAL" clId="{E2560B5A-7BA9-4E9B-B5EB-9A124F08816B}" dt="2024-01-25T14:59:38.396" v="1339" actId="14100"/>
          <ac:picMkLst>
            <pc:docMk/>
            <pc:sldMk cId="3303315434" sldId="257"/>
            <ac:picMk id="2" creationId="{4A51C26C-DCCA-36ED-5FA9-40661E3582CC}"/>
          </ac:picMkLst>
        </pc:picChg>
        <pc:picChg chg="add mod ord">
          <ac:chgData name="Leasor, Zachary" userId="b1f87e1f-1c59-4e68-86c3-0a8834eccfa2" providerId="ADAL" clId="{E2560B5A-7BA9-4E9B-B5EB-9A124F08816B}" dt="2024-01-27T13:59:40.041" v="6319" actId="1036"/>
          <ac:picMkLst>
            <pc:docMk/>
            <pc:sldMk cId="3303315434" sldId="257"/>
            <ac:picMk id="16" creationId="{AD27BC89-3567-2A99-8E3B-621BAC0B7497}"/>
          </ac:picMkLst>
        </pc:picChg>
        <pc:picChg chg="add del mod">
          <ac:chgData name="Leasor, Zachary" userId="b1f87e1f-1c59-4e68-86c3-0a8834eccfa2" providerId="ADAL" clId="{E2560B5A-7BA9-4E9B-B5EB-9A124F08816B}" dt="2024-01-25T14:56:07.431" v="1309" actId="478"/>
          <ac:picMkLst>
            <pc:docMk/>
            <pc:sldMk cId="3303315434" sldId="257"/>
            <ac:picMk id="18" creationId="{7DFA092E-6BE8-ECBB-D794-BECE9B8F3E9B}"/>
          </ac:picMkLst>
        </pc:picChg>
        <pc:picChg chg="add del mod">
          <ac:chgData name="Leasor, Zachary" userId="b1f87e1f-1c59-4e68-86c3-0a8834eccfa2" providerId="ADAL" clId="{E2560B5A-7BA9-4E9B-B5EB-9A124F08816B}" dt="2024-01-25T14:56:15.985" v="1311" actId="478"/>
          <ac:picMkLst>
            <pc:docMk/>
            <pc:sldMk cId="3303315434" sldId="257"/>
            <ac:picMk id="20" creationId="{2BF1F862-5B80-9CD7-772E-B3D41E3AE2E8}"/>
          </ac:picMkLst>
        </pc:picChg>
        <pc:picChg chg="add del mod">
          <ac:chgData name="Leasor, Zachary" userId="b1f87e1f-1c59-4e68-86c3-0a8834eccfa2" providerId="ADAL" clId="{E2560B5A-7BA9-4E9B-B5EB-9A124F08816B}" dt="2024-01-25T14:57:40.873" v="1315" actId="478"/>
          <ac:picMkLst>
            <pc:docMk/>
            <pc:sldMk cId="3303315434" sldId="257"/>
            <ac:picMk id="22" creationId="{4D06BC62-3C23-AEE0-2C02-98A0CA7C4D8C}"/>
          </ac:picMkLst>
        </pc:picChg>
        <pc:picChg chg="add mod">
          <ac:chgData name="Leasor, Zachary" userId="b1f87e1f-1c59-4e68-86c3-0a8834eccfa2" providerId="ADAL" clId="{E2560B5A-7BA9-4E9B-B5EB-9A124F08816B}" dt="2024-01-27T14:22:11.775" v="6478" actId="1037"/>
          <ac:picMkLst>
            <pc:docMk/>
            <pc:sldMk cId="3303315434" sldId="257"/>
            <ac:picMk id="26" creationId="{D0AF53AD-E54C-A669-6E4C-0BE1AC93FEFD}"/>
          </ac:picMkLst>
        </pc:picChg>
        <pc:picChg chg="add mod modCrop">
          <ac:chgData name="Leasor, Zachary" userId="b1f87e1f-1c59-4e68-86c3-0a8834eccfa2" providerId="ADAL" clId="{E2560B5A-7BA9-4E9B-B5EB-9A124F08816B}" dt="2024-01-27T14:35:57.019" v="6505" actId="1037"/>
          <ac:picMkLst>
            <pc:docMk/>
            <pc:sldMk cId="3303315434" sldId="257"/>
            <ac:picMk id="27" creationId="{0635FB4C-1315-B021-FF7B-88D18742812A}"/>
          </ac:picMkLst>
        </pc:picChg>
        <pc:picChg chg="add mod">
          <ac:chgData name="Leasor, Zachary" userId="b1f87e1f-1c59-4e68-86c3-0a8834eccfa2" providerId="ADAL" clId="{E2560B5A-7BA9-4E9B-B5EB-9A124F08816B}" dt="2024-01-27T14:22:11.775" v="6478" actId="1037"/>
          <ac:picMkLst>
            <pc:docMk/>
            <pc:sldMk cId="3303315434" sldId="257"/>
            <ac:picMk id="28" creationId="{54CA5576-0EE4-0597-F43A-135D64705C92}"/>
          </ac:picMkLst>
        </pc:picChg>
        <pc:picChg chg="add mod ord modCrop">
          <ac:chgData name="Leasor, Zachary" userId="b1f87e1f-1c59-4e68-86c3-0a8834eccfa2" providerId="ADAL" clId="{E2560B5A-7BA9-4E9B-B5EB-9A124F08816B}" dt="2024-01-27T14:22:11.775" v="6478" actId="1037"/>
          <ac:picMkLst>
            <pc:docMk/>
            <pc:sldMk cId="3303315434" sldId="257"/>
            <ac:picMk id="30" creationId="{D1D80615-D8D5-C304-3B1E-1CB9FB082BB6}"/>
          </ac:picMkLst>
        </pc:picChg>
        <pc:picChg chg="mod">
          <ac:chgData name="Leasor, Zachary" userId="b1f87e1f-1c59-4e68-86c3-0a8834eccfa2" providerId="ADAL" clId="{E2560B5A-7BA9-4E9B-B5EB-9A124F08816B}" dt="2024-01-27T13:59:40.041" v="6319" actId="1036"/>
          <ac:picMkLst>
            <pc:docMk/>
            <pc:sldMk cId="3303315434" sldId="257"/>
            <ac:picMk id="54" creationId="{4C7A061E-B392-CD7A-D1D8-E339FA8D1A29}"/>
          </ac:picMkLst>
        </pc:picChg>
        <pc:picChg chg="mod">
          <ac:chgData name="Leasor, Zachary" userId="b1f87e1f-1c59-4e68-86c3-0a8834eccfa2" providerId="ADAL" clId="{E2560B5A-7BA9-4E9B-B5EB-9A124F08816B}" dt="2024-01-27T13:59:40.041" v="6319" actId="1036"/>
          <ac:picMkLst>
            <pc:docMk/>
            <pc:sldMk cId="3303315434" sldId="257"/>
            <ac:picMk id="55" creationId="{DFCB8FDA-05D0-2882-10D7-B29452631525}"/>
          </ac:picMkLst>
        </pc:picChg>
        <pc:picChg chg="add mod">
          <ac:chgData name="Leasor, Zachary" userId="b1f87e1f-1c59-4e68-86c3-0a8834eccfa2" providerId="ADAL" clId="{E2560B5A-7BA9-4E9B-B5EB-9A124F08816B}" dt="2024-01-27T13:59:40.041" v="6319" actId="1036"/>
          <ac:picMkLst>
            <pc:docMk/>
            <pc:sldMk cId="3303315434" sldId="257"/>
            <ac:picMk id="59" creationId="{6C57ECEA-2315-BB2A-05F4-583DFD338E8C}"/>
          </ac:picMkLst>
        </pc:picChg>
      </pc:sldChg>
    </pc:docChg>
  </pc:docChgLst>
</pc:chgInfo>
</file>

<file path=ppt/media/image1.png>
</file>

<file path=ppt/media/image2.png>
</file>

<file path=ppt/media/image3.png>
</file>

<file path=ppt/media/image4.png>
</file>

<file path=ppt/media/image5.png>
</file>

<file path=ppt/media/image6.tif>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5449DBC-EAF6-7B41-A8CB-90A5201372DB}"/>
              </a:ext>
            </a:extLst>
          </p:cNvPr>
          <p:cNvSpPr>
            <a:spLocks noGrp="1"/>
          </p:cNvSpPr>
          <p:nvPr>
            <p:ph type="hdr" sz="quarter"/>
          </p:nvPr>
        </p:nvSpPr>
        <p:spPr>
          <a:xfrm>
            <a:off x="0" y="0"/>
            <a:ext cx="3078163" cy="45085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a:extLst>
              <a:ext uri="{FF2B5EF4-FFF2-40B4-BE49-F238E27FC236}">
                <a16:creationId xmlns:a16="http://schemas.microsoft.com/office/drawing/2014/main" id="{F3908A5C-A732-0B41-B410-5AC87A55F9F7}"/>
              </a:ext>
            </a:extLst>
          </p:cNvPr>
          <p:cNvSpPr>
            <a:spLocks noGrp="1"/>
          </p:cNvSpPr>
          <p:nvPr>
            <p:ph type="dt" idx="1"/>
          </p:nvPr>
        </p:nvSpPr>
        <p:spPr>
          <a:xfrm>
            <a:off x="4022725" y="0"/>
            <a:ext cx="3078163" cy="450850"/>
          </a:xfrm>
          <a:prstGeom prst="rect">
            <a:avLst/>
          </a:prstGeom>
        </p:spPr>
        <p:txBody>
          <a:bodyPr vert="horz" lIns="91440" tIns="45720" rIns="91440" bIns="45720" rtlCol="0"/>
          <a:lstStyle>
            <a:lvl1pPr algn="r">
              <a:defRPr sz="1200"/>
            </a:lvl1pPr>
          </a:lstStyle>
          <a:p>
            <a:pPr>
              <a:defRPr/>
            </a:pPr>
            <a:fld id="{CA9592DE-0F4A-894D-916F-C70A087BCE3B}" type="datetimeFigureOut">
              <a:rPr lang="en-US"/>
              <a:pPr>
                <a:defRPr/>
              </a:pPr>
              <a:t>9/23/2024</a:t>
            </a:fld>
            <a:endParaRPr lang="en-US"/>
          </a:p>
        </p:txBody>
      </p:sp>
      <p:sp>
        <p:nvSpPr>
          <p:cNvPr id="4" name="Slide Image Placeholder 3">
            <a:extLst>
              <a:ext uri="{FF2B5EF4-FFF2-40B4-BE49-F238E27FC236}">
                <a16:creationId xmlns:a16="http://schemas.microsoft.com/office/drawing/2014/main" id="{788A23B9-1170-0C48-A92B-AD7581343B7E}"/>
              </a:ext>
            </a:extLst>
          </p:cNvPr>
          <p:cNvSpPr>
            <a:spLocks noGrp="1" noRot="1" noChangeAspect="1"/>
          </p:cNvSpPr>
          <p:nvPr>
            <p:ph type="sldImg" idx="2"/>
          </p:nvPr>
        </p:nvSpPr>
        <p:spPr>
          <a:xfrm>
            <a:off x="1190625" y="1123950"/>
            <a:ext cx="4721225" cy="30353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3C0718B7-5FB6-A840-98A8-93960C8F129B}"/>
              </a:ext>
            </a:extLst>
          </p:cNvPr>
          <p:cNvSpPr>
            <a:spLocks noGrp="1"/>
          </p:cNvSpPr>
          <p:nvPr>
            <p:ph type="body" sz="quarter" idx="3"/>
          </p:nvPr>
        </p:nvSpPr>
        <p:spPr>
          <a:xfrm>
            <a:off x="709613" y="4327525"/>
            <a:ext cx="5683250" cy="3540125"/>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DF5B2191-EF09-CB4B-AE4E-22F27AD9D86C}"/>
              </a:ext>
            </a:extLst>
          </p:cNvPr>
          <p:cNvSpPr>
            <a:spLocks noGrp="1"/>
          </p:cNvSpPr>
          <p:nvPr>
            <p:ph type="ftr" sz="quarter" idx="4"/>
          </p:nvPr>
        </p:nvSpPr>
        <p:spPr>
          <a:xfrm>
            <a:off x="0" y="8540750"/>
            <a:ext cx="3078163" cy="45085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a:extLst>
              <a:ext uri="{FF2B5EF4-FFF2-40B4-BE49-F238E27FC236}">
                <a16:creationId xmlns:a16="http://schemas.microsoft.com/office/drawing/2014/main" id="{B026F756-A99B-3A4A-9F1E-CD46C0797FDD}"/>
              </a:ext>
            </a:extLst>
          </p:cNvPr>
          <p:cNvSpPr>
            <a:spLocks noGrp="1"/>
          </p:cNvSpPr>
          <p:nvPr>
            <p:ph type="sldNum" sz="quarter" idx="5"/>
          </p:nvPr>
        </p:nvSpPr>
        <p:spPr>
          <a:xfrm>
            <a:off x="4022725" y="8540750"/>
            <a:ext cx="3078163" cy="45085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557341D-4D47-4D47-827E-B7A304AC66DB}"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57341D-4D47-4D47-827E-B7A304AC66DB}" type="slidenum">
              <a:rPr lang="en-US" altLang="en-US" smtClean="0"/>
              <a:pPr/>
              <a:t>1</a:t>
            </a:fld>
            <a:endParaRPr lang="en-US" altLang="en-US"/>
          </a:p>
        </p:txBody>
      </p:sp>
    </p:spTree>
    <p:extLst>
      <p:ext uri="{BB962C8B-B14F-4D97-AF65-F5344CB8AC3E}">
        <p14:creationId xmlns:p14="http://schemas.microsoft.com/office/powerpoint/2010/main" val="3135167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57341D-4D47-4D47-827E-B7A304AC66DB}" type="slidenum">
              <a:rPr lang="en-US" altLang="en-US" smtClean="0"/>
              <a:pPr/>
              <a:t>2</a:t>
            </a:fld>
            <a:endParaRPr lang="en-US" altLang="en-US"/>
          </a:p>
        </p:txBody>
      </p:sp>
    </p:spTree>
    <p:extLst>
      <p:ext uri="{BB962C8B-B14F-4D97-AF65-F5344CB8AC3E}">
        <p14:creationId xmlns:p14="http://schemas.microsoft.com/office/powerpoint/2010/main" val="830665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AA4DB45D-B4F3-D849-850F-FB96BCD0C35A}"/>
              </a:ext>
            </a:extLst>
          </p:cNvPr>
          <p:cNvSpPr/>
          <p:nvPr userDrawn="1"/>
        </p:nvSpPr>
        <p:spPr bwMode="auto">
          <a:xfrm>
            <a:off x="0" y="0"/>
            <a:ext cx="51206400" cy="6550710"/>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387850" rtl="0" eaLnBrk="1" fontAlgn="base" latinLnBrk="0" hangingPunct="1">
              <a:lnSpc>
                <a:spcPct val="100000"/>
              </a:lnSpc>
              <a:spcBef>
                <a:spcPct val="0"/>
              </a:spcBef>
              <a:spcAft>
                <a:spcPct val="0"/>
              </a:spcAft>
              <a:buClrTx/>
              <a:buSzTx/>
              <a:buFontTx/>
              <a:buNone/>
              <a:tabLst/>
            </a:pPr>
            <a:endParaRPr kumimoji="0" lang="en-US" sz="8600" b="0" i="0" u="none" strike="noStrike" cap="none" normalizeH="0" baseline="0">
              <a:ln>
                <a:noFill/>
              </a:ln>
              <a:solidFill>
                <a:schemeClr val="tx1"/>
              </a:solidFill>
              <a:effectLst/>
              <a:latin typeface="Arial" charset="0"/>
            </a:endParaRPr>
          </a:p>
        </p:txBody>
      </p:sp>
      <p:sp>
        <p:nvSpPr>
          <p:cNvPr id="4" name="Picture Placeholder 3">
            <a:extLst>
              <a:ext uri="{FF2B5EF4-FFF2-40B4-BE49-F238E27FC236}">
                <a16:creationId xmlns:a16="http://schemas.microsoft.com/office/drawing/2014/main" id="{FD03ABEF-1F98-5E42-B7D5-6442D12A9C2E}"/>
              </a:ext>
            </a:extLst>
          </p:cNvPr>
          <p:cNvSpPr>
            <a:spLocks noGrp="1"/>
          </p:cNvSpPr>
          <p:nvPr>
            <p:ph type="pic" sz="quarter" idx="10" hasCustomPrompt="1"/>
          </p:nvPr>
        </p:nvSpPr>
        <p:spPr>
          <a:xfrm>
            <a:off x="908050" y="1097200"/>
            <a:ext cx="16476663" cy="4378325"/>
          </a:xfrm>
        </p:spPr>
        <p:txBody>
          <a:bodyPr anchor="ctr"/>
          <a:lstStyle>
            <a:lvl1pPr marL="0" indent="0" algn="ctr">
              <a:buNone/>
              <a:defRPr sz="8000">
                <a:solidFill>
                  <a:schemeClr val="bg1"/>
                </a:solidFill>
              </a:defRPr>
            </a:lvl1pPr>
          </a:lstStyle>
          <a:p>
            <a:r>
              <a:rPr lang="en-US" dirty="0"/>
              <a:t>Add University or Unit Signature</a:t>
            </a:r>
          </a:p>
        </p:txBody>
      </p:sp>
      <p:sp>
        <p:nvSpPr>
          <p:cNvPr id="8" name="Text Placeholder 7">
            <a:extLst>
              <a:ext uri="{FF2B5EF4-FFF2-40B4-BE49-F238E27FC236}">
                <a16:creationId xmlns:a16="http://schemas.microsoft.com/office/drawing/2014/main" id="{A1168BB9-CA9C-8A43-9560-73B010767236}"/>
              </a:ext>
            </a:extLst>
          </p:cNvPr>
          <p:cNvSpPr>
            <a:spLocks noGrp="1"/>
          </p:cNvSpPr>
          <p:nvPr>
            <p:ph type="body" sz="quarter" idx="11" hasCustomPrompt="1"/>
          </p:nvPr>
        </p:nvSpPr>
        <p:spPr>
          <a:xfrm>
            <a:off x="18383250" y="1466629"/>
            <a:ext cx="31222950" cy="1963959"/>
          </a:xfrm>
        </p:spPr>
        <p:txBody>
          <a:bodyPr anchor="ctr">
            <a:normAutofit/>
          </a:bodyPr>
          <a:lstStyle>
            <a:lvl1pPr marL="0" indent="0">
              <a:buNone/>
              <a:defRPr sz="10700" b="1">
                <a:solidFill>
                  <a:schemeClr val="bg1"/>
                </a:solidFill>
              </a:defRPr>
            </a:lvl1pPr>
            <a:lvl2pPr marL="2193925" indent="0">
              <a:buNone/>
              <a:defRPr>
                <a:solidFill>
                  <a:schemeClr val="bg1"/>
                </a:solidFill>
              </a:defRPr>
            </a:lvl2pPr>
            <a:lvl3pPr marL="4387850" indent="0">
              <a:buNone/>
              <a:defRPr>
                <a:solidFill>
                  <a:schemeClr val="bg1"/>
                </a:solidFill>
              </a:defRPr>
            </a:lvl3pPr>
            <a:lvl4pPr marL="6583363" indent="0">
              <a:buNone/>
              <a:defRPr>
                <a:solidFill>
                  <a:schemeClr val="bg1"/>
                </a:solidFill>
              </a:defRPr>
            </a:lvl4pPr>
            <a:lvl5pPr marL="8777287" indent="0">
              <a:buNone/>
              <a:defRPr>
                <a:solidFill>
                  <a:schemeClr val="bg1"/>
                </a:solidFill>
              </a:defRPr>
            </a:lvl5pPr>
          </a:lstStyle>
          <a:p>
            <a:pPr lvl="0"/>
            <a:r>
              <a:rPr lang="en-US" dirty="0"/>
              <a:t>Title in sentence case or Title Case</a:t>
            </a:r>
          </a:p>
        </p:txBody>
      </p:sp>
      <p:sp>
        <p:nvSpPr>
          <p:cNvPr id="10" name="Text Placeholder 9">
            <a:extLst>
              <a:ext uri="{FF2B5EF4-FFF2-40B4-BE49-F238E27FC236}">
                <a16:creationId xmlns:a16="http://schemas.microsoft.com/office/drawing/2014/main" id="{55880F0B-4734-F142-B30D-7EE7D9021A4E}"/>
              </a:ext>
            </a:extLst>
          </p:cNvPr>
          <p:cNvSpPr>
            <a:spLocks noGrp="1"/>
          </p:cNvSpPr>
          <p:nvPr>
            <p:ph type="body" sz="quarter" idx="12" hasCustomPrompt="1"/>
          </p:nvPr>
        </p:nvSpPr>
        <p:spPr>
          <a:xfrm>
            <a:off x="18345150" y="3594100"/>
            <a:ext cx="31222950" cy="1303117"/>
          </a:xfrm>
        </p:spPr>
        <p:txBody>
          <a:bodyPr anchor="ctr"/>
          <a:lstStyle>
            <a:lvl1pPr marL="0" marR="0" indent="0" algn="l" defTabSz="4387850" rtl="0" eaLnBrk="0" fontAlgn="base" latinLnBrk="0" hangingPunct="0">
              <a:lnSpc>
                <a:spcPct val="100000"/>
              </a:lnSpc>
              <a:spcBef>
                <a:spcPct val="20000"/>
              </a:spcBef>
              <a:spcAft>
                <a:spcPct val="0"/>
              </a:spcAft>
              <a:buClrTx/>
              <a:buSzTx/>
              <a:buFontTx/>
              <a:buNone/>
              <a:tabLst/>
              <a:defRPr sz="60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l" defTabSz="4387850" rtl="0" eaLnBrk="0" fontAlgn="base" latinLnBrk="0" hangingPunct="0">
              <a:lnSpc>
                <a:spcPct val="100000"/>
              </a:lnSpc>
              <a:spcBef>
                <a:spcPct val="20000"/>
              </a:spcBef>
              <a:spcAft>
                <a:spcPct val="0"/>
              </a:spcAft>
              <a:buClrTx/>
              <a:buSzTx/>
              <a:buFontTx/>
              <a:buNone/>
              <a:tabLst/>
              <a:defRPr/>
            </a:pPr>
            <a:r>
              <a:rPr lang="en-US" dirty="0"/>
              <a:t>First Last Name, Credentials, First Last Name, Credentials, First Last Name, Credentials</a:t>
            </a:r>
          </a:p>
        </p:txBody>
      </p:sp>
      <p:sp>
        <p:nvSpPr>
          <p:cNvPr id="12" name="Text Placeholder 11">
            <a:extLst>
              <a:ext uri="{FF2B5EF4-FFF2-40B4-BE49-F238E27FC236}">
                <a16:creationId xmlns:a16="http://schemas.microsoft.com/office/drawing/2014/main" id="{F0BDF236-B0E1-2847-99EE-445045F6B844}"/>
              </a:ext>
            </a:extLst>
          </p:cNvPr>
          <p:cNvSpPr>
            <a:spLocks noGrp="1"/>
          </p:cNvSpPr>
          <p:nvPr>
            <p:ph type="body" sz="quarter" idx="13" hasCustomPrompt="1"/>
          </p:nvPr>
        </p:nvSpPr>
        <p:spPr>
          <a:xfrm>
            <a:off x="1792100" y="9530193"/>
            <a:ext cx="15362238" cy="10830332"/>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14" name="Text Placeholder 13">
            <a:extLst>
              <a:ext uri="{FF2B5EF4-FFF2-40B4-BE49-F238E27FC236}">
                <a16:creationId xmlns:a16="http://schemas.microsoft.com/office/drawing/2014/main" id="{3B82A830-B13A-0442-8FCB-9BDFEA9E6768}"/>
              </a:ext>
            </a:extLst>
          </p:cNvPr>
          <p:cNvSpPr>
            <a:spLocks noGrp="1"/>
          </p:cNvSpPr>
          <p:nvPr>
            <p:ph type="body" sz="quarter" idx="14" hasCustomPrompt="1"/>
          </p:nvPr>
        </p:nvSpPr>
        <p:spPr>
          <a:xfrm>
            <a:off x="1715290" y="8163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15" name="Text Placeholder 11">
            <a:extLst>
              <a:ext uri="{FF2B5EF4-FFF2-40B4-BE49-F238E27FC236}">
                <a16:creationId xmlns:a16="http://schemas.microsoft.com/office/drawing/2014/main" id="{D9AB8641-B147-D44B-AF24-B26C32B152B0}"/>
              </a:ext>
            </a:extLst>
          </p:cNvPr>
          <p:cNvSpPr>
            <a:spLocks noGrp="1"/>
          </p:cNvSpPr>
          <p:nvPr>
            <p:ph type="body" sz="quarter" idx="15" hasCustomPrompt="1"/>
          </p:nvPr>
        </p:nvSpPr>
        <p:spPr>
          <a:xfrm>
            <a:off x="34282492" y="9530193"/>
            <a:ext cx="15362238" cy="10830332"/>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16" name="Text Placeholder 13">
            <a:extLst>
              <a:ext uri="{FF2B5EF4-FFF2-40B4-BE49-F238E27FC236}">
                <a16:creationId xmlns:a16="http://schemas.microsoft.com/office/drawing/2014/main" id="{18FD3F6B-3CD2-784E-80E2-46DF0270BF15}"/>
              </a:ext>
            </a:extLst>
          </p:cNvPr>
          <p:cNvSpPr>
            <a:spLocks noGrp="1"/>
          </p:cNvSpPr>
          <p:nvPr>
            <p:ph type="body" sz="quarter" idx="16" hasCustomPrompt="1"/>
          </p:nvPr>
        </p:nvSpPr>
        <p:spPr>
          <a:xfrm>
            <a:off x="34205682" y="8163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18" name="Picture Placeholder 17">
            <a:extLst>
              <a:ext uri="{FF2B5EF4-FFF2-40B4-BE49-F238E27FC236}">
                <a16:creationId xmlns:a16="http://schemas.microsoft.com/office/drawing/2014/main" id="{5B38F37B-A365-D340-9E17-94460AE9945C}"/>
              </a:ext>
            </a:extLst>
          </p:cNvPr>
          <p:cNvSpPr>
            <a:spLocks noGrp="1"/>
          </p:cNvSpPr>
          <p:nvPr>
            <p:ph type="pic" sz="quarter" idx="17" hasCustomPrompt="1"/>
          </p:nvPr>
        </p:nvSpPr>
        <p:spPr>
          <a:xfrm>
            <a:off x="18383250" y="9530696"/>
            <a:ext cx="14478000" cy="10829925"/>
          </a:xfrm>
          <a:solidFill>
            <a:schemeClr val="bg2"/>
          </a:solidFill>
        </p:spPr>
        <p:txBody>
          <a:bodyPr anchor="ctr"/>
          <a:lstStyle>
            <a:lvl1pPr marL="0" indent="0" algn="ctr">
              <a:buNone/>
              <a:defRPr sz="8000"/>
            </a:lvl1pPr>
          </a:lstStyle>
          <a:p>
            <a:r>
              <a:rPr lang="en-US" dirty="0"/>
              <a:t>Add Photo or Chart Here</a:t>
            </a:r>
          </a:p>
        </p:txBody>
      </p:sp>
      <p:sp>
        <p:nvSpPr>
          <p:cNvPr id="19" name="Text Placeholder 11">
            <a:extLst>
              <a:ext uri="{FF2B5EF4-FFF2-40B4-BE49-F238E27FC236}">
                <a16:creationId xmlns:a16="http://schemas.microsoft.com/office/drawing/2014/main" id="{A1EF653F-256D-9340-AAF5-4065778B9C67}"/>
              </a:ext>
            </a:extLst>
          </p:cNvPr>
          <p:cNvSpPr>
            <a:spLocks noGrp="1"/>
          </p:cNvSpPr>
          <p:nvPr>
            <p:ph type="body" sz="quarter" idx="18" hasCustomPrompt="1"/>
          </p:nvPr>
        </p:nvSpPr>
        <p:spPr>
          <a:xfrm>
            <a:off x="1792100" y="22738193"/>
            <a:ext cx="15362238" cy="8468527"/>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20" name="Text Placeholder 13">
            <a:extLst>
              <a:ext uri="{FF2B5EF4-FFF2-40B4-BE49-F238E27FC236}">
                <a16:creationId xmlns:a16="http://schemas.microsoft.com/office/drawing/2014/main" id="{389C3CE1-8D46-6B44-BC63-3484D3378EF0}"/>
              </a:ext>
            </a:extLst>
          </p:cNvPr>
          <p:cNvSpPr>
            <a:spLocks noGrp="1"/>
          </p:cNvSpPr>
          <p:nvPr>
            <p:ph type="body" sz="quarter" idx="19" hasCustomPrompt="1"/>
          </p:nvPr>
        </p:nvSpPr>
        <p:spPr>
          <a:xfrm>
            <a:off x="1715290" y="21371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21" name="Text Placeholder 11">
            <a:extLst>
              <a:ext uri="{FF2B5EF4-FFF2-40B4-BE49-F238E27FC236}">
                <a16:creationId xmlns:a16="http://schemas.microsoft.com/office/drawing/2014/main" id="{B4425165-ED1A-3249-88AC-51F16E4A58B5}"/>
              </a:ext>
            </a:extLst>
          </p:cNvPr>
          <p:cNvSpPr>
            <a:spLocks noGrp="1"/>
          </p:cNvSpPr>
          <p:nvPr>
            <p:ph type="body" sz="quarter" idx="20" hasCustomPrompt="1"/>
          </p:nvPr>
        </p:nvSpPr>
        <p:spPr>
          <a:xfrm>
            <a:off x="34282492" y="22738193"/>
            <a:ext cx="15362238" cy="8468527"/>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22" name="Text Placeholder 13">
            <a:extLst>
              <a:ext uri="{FF2B5EF4-FFF2-40B4-BE49-F238E27FC236}">
                <a16:creationId xmlns:a16="http://schemas.microsoft.com/office/drawing/2014/main" id="{E4F8847B-CDB6-4642-87F9-8BAEAFE11D64}"/>
              </a:ext>
            </a:extLst>
          </p:cNvPr>
          <p:cNvSpPr>
            <a:spLocks noGrp="1"/>
          </p:cNvSpPr>
          <p:nvPr>
            <p:ph type="body" sz="quarter" idx="21" hasCustomPrompt="1"/>
          </p:nvPr>
        </p:nvSpPr>
        <p:spPr>
          <a:xfrm>
            <a:off x="34205682" y="21371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24" name="Text Placeholder 11">
            <a:extLst>
              <a:ext uri="{FF2B5EF4-FFF2-40B4-BE49-F238E27FC236}">
                <a16:creationId xmlns:a16="http://schemas.microsoft.com/office/drawing/2014/main" id="{86A93835-2EB4-9049-9D97-C921E91DB699}"/>
              </a:ext>
            </a:extLst>
          </p:cNvPr>
          <p:cNvSpPr>
            <a:spLocks noGrp="1"/>
          </p:cNvSpPr>
          <p:nvPr>
            <p:ph type="body" sz="quarter" idx="22" hasCustomPrompt="1"/>
          </p:nvPr>
        </p:nvSpPr>
        <p:spPr>
          <a:xfrm>
            <a:off x="18329275" y="22738193"/>
            <a:ext cx="14531975" cy="4781647"/>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25" name="Text Placeholder 13">
            <a:extLst>
              <a:ext uri="{FF2B5EF4-FFF2-40B4-BE49-F238E27FC236}">
                <a16:creationId xmlns:a16="http://schemas.microsoft.com/office/drawing/2014/main" id="{1913F29A-9C65-B648-B4C2-1F85C76CF31C}"/>
              </a:ext>
            </a:extLst>
          </p:cNvPr>
          <p:cNvSpPr>
            <a:spLocks noGrp="1"/>
          </p:cNvSpPr>
          <p:nvPr>
            <p:ph type="body" sz="quarter" idx="23" hasCustomPrompt="1"/>
          </p:nvPr>
        </p:nvSpPr>
        <p:spPr>
          <a:xfrm>
            <a:off x="18252465" y="21371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27" name="Text Placeholder 26">
            <a:extLst>
              <a:ext uri="{FF2B5EF4-FFF2-40B4-BE49-F238E27FC236}">
                <a16:creationId xmlns:a16="http://schemas.microsoft.com/office/drawing/2014/main" id="{93CA91E0-CFA2-B043-8238-4C9B2E58E0F0}"/>
              </a:ext>
            </a:extLst>
          </p:cNvPr>
          <p:cNvSpPr>
            <a:spLocks noGrp="1"/>
          </p:cNvSpPr>
          <p:nvPr>
            <p:ph type="body" sz="quarter" idx="24" hasCustomPrompt="1"/>
          </p:nvPr>
        </p:nvSpPr>
        <p:spPr>
          <a:xfrm>
            <a:off x="18329275" y="28133675"/>
            <a:ext cx="14531975" cy="3073400"/>
          </a:xfrm>
        </p:spPr>
        <p:txBody>
          <a:bodyPr anchor="ctr"/>
          <a:lstStyle>
            <a:lvl1pPr marL="0" indent="0">
              <a:buNone/>
              <a:defRPr sz="3000"/>
            </a:lvl1pPr>
            <a:lvl2pPr marL="2193925" indent="0">
              <a:buNone/>
              <a:defRPr sz="3000"/>
            </a:lvl2pPr>
            <a:lvl3pPr marL="4387850" indent="0">
              <a:buNone/>
              <a:defRPr sz="3000"/>
            </a:lvl3pPr>
            <a:lvl4pPr marL="6583363" indent="0">
              <a:buNone/>
              <a:defRPr sz="3000"/>
            </a:lvl4pPr>
            <a:lvl5pPr marL="8777287" indent="0">
              <a:buNone/>
              <a:defRPr sz="3000"/>
            </a:lvl5pPr>
          </a:lstStyle>
          <a:p>
            <a:pPr lvl="0"/>
            <a:r>
              <a:rPr lang="en-US" dirty="0"/>
              <a:t>Add literature cited and/or acknowledgements here</a:t>
            </a:r>
          </a:p>
        </p:txBody>
      </p:sp>
    </p:spTree>
    <p:extLst>
      <p:ext uri="{BB962C8B-B14F-4D97-AF65-F5344CB8AC3E}">
        <p14:creationId xmlns:p14="http://schemas.microsoft.com/office/powerpoint/2010/main" val="355440195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633A97BC-F274-2441-82D1-431972DC15AC}"/>
              </a:ext>
            </a:extLst>
          </p:cNvPr>
          <p:cNvSpPr>
            <a:spLocks noGrp="1" noChangeArrowheads="1"/>
          </p:cNvSpPr>
          <p:nvPr>
            <p:ph type="title"/>
          </p:nvPr>
        </p:nvSpPr>
        <p:spPr bwMode="auto">
          <a:xfrm>
            <a:off x="2559050" y="1317625"/>
            <a:ext cx="460883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8857" tIns="219429" rIns="438857" bIns="219429" numCol="1" anchor="ctr" anchorCtr="0" compatLnSpc="1">
            <a:prstTxWarp prst="textNoShape">
              <a:avLst/>
            </a:prstTxWarp>
          </a:bodyPr>
          <a:lstStyle/>
          <a:p>
            <a:pPr lvl="0"/>
            <a:r>
              <a:rPr lang="en-US" altLang="en-US"/>
              <a:t>Click to edit Master title style</a:t>
            </a:r>
            <a:endParaRPr lang="en-US" altLang="en-US" dirty="0"/>
          </a:p>
        </p:txBody>
      </p:sp>
      <p:sp>
        <p:nvSpPr>
          <p:cNvPr id="1027" name="Rectangle 3">
            <a:extLst>
              <a:ext uri="{FF2B5EF4-FFF2-40B4-BE49-F238E27FC236}">
                <a16:creationId xmlns:a16="http://schemas.microsoft.com/office/drawing/2014/main" id="{CDAE5FD3-9E51-0E4B-9533-77AEEA45EA26}"/>
              </a:ext>
            </a:extLst>
          </p:cNvPr>
          <p:cNvSpPr>
            <a:spLocks noGrp="1" noChangeArrowheads="1"/>
          </p:cNvSpPr>
          <p:nvPr>
            <p:ph type="body" idx="1"/>
          </p:nvPr>
        </p:nvSpPr>
        <p:spPr bwMode="auto">
          <a:xfrm>
            <a:off x="2559050" y="7680325"/>
            <a:ext cx="46088300" cy="2172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8857" tIns="219429" rIns="438857" bIns="219429"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ctr" defTabSz="4387850" rtl="0" eaLnBrk="1" fontAlgn="base" hangingPunct="1">
        <a:spcBef>
          <a:spcPct val="0"/>
        </a:spcBef>
        <a:spcAft>
          <a:spcPct val="0"/>
        </a:spcAft>
        <a:defRPr sz="21100">
          <a:solidFill>
            <a:schemeClr val="tx1"/>
          </a:solidFill>
          <a:latin typeface="+mj-lt"/>
          <a:ea typeface="+mj-ea"/>
          <a:cs typeface="+mj-cs"/>
        </a:defRPr>
      </a:lvl1pPr>
      <a:lvl2pPr algn="ctr" defTabSz="4387850" rtl="0" eaLnBrk="1" fontAlgn="base" hangingPunct="1">
        <a:spcBef>
          <a:spcPct val="0"/>
        </a:spcBef>
        <a:spcAft>
          <a:spcPct val="0"/>
        </a:spcAft>
        <a:defRPr sz="21100">
          <a:solidFill>
            <a:schemeClr val="tx2"/>
          </a:solidFill>
          <a:latin typeface="Arial" charset="0"/>
        </a:defRPr>
      </a:lvl2pPr>
      <a:lvl3pPr algn="ctr" defTabSz="4387850" rtl="0" eaLnBrk="1" fontAlgn="base" hangingPunct="1">
        <a:spcBef>
          <a:spcPct val="0"/>
        </a:spcBef>
        <a:spcAft>
          <a:spcPct val="0"/>
        </a:spcAft>
        <a:defRPr sz="21100">
          <a:solidFill>
            <a:schemeClr val="tx2"/>
          </a:solidFill>
          <a:latin typeface="Arial" charset="0"/>
        </a:defRPr>
      </a:lvl3pPr>
      <a:lvl4pPr algn="ctr" defTabSz="4387850" rtl="0" eaLnBrk="1" fontAlgn="base" hangingPunct="1">
        <a:spcBef>
          <a:spcPct val="0"/>
        </a:spcBef>
        <a:spcAft>
          <a:spcPct val="0"/>
        </a:spcAft>
        <a:defRPr sz="21100">
          <a:solidFill>
            <a:schemeClr val="tx2"/>
          </a:solidFill>
          <a:latin typeface="Arial" charset="0"/>
        </a:defRPr>
      </a:lvl4pPr>
      <a:lvl5pPr algn="ctr" defTabSz="4387850" rtl="0" eaLnBrk="1" fontAlgn="base" hangingPunct="1">
        <a:spcBef>
          <a:spcPct val="0"/>
        </a:spcBef>
        <a:spcAft>
          <a:spcPct val="0"/>
        </a:spcAft>
        <a:defRPr sz="21100">
          <a:solidFill>
            <a:schemeClr val="tx2"/>
          </a:solidFill>
          <a:latin typeface="Arial" charset="0"/>
        </a:defRPr>
      </a:lvl5pPr>
      <a:lvl6pPr marL="457200" algn="ctr" defTabSz="4387850" rtl="0" eaLnBrk="1" fontAlgn="base" hangingPunct="1">
        <a:spcBef>
          <a:spcPct val="0"/>
        </a:spcBef>
        <a:spcAft>
          <a:spcPct val="0"/>
        </a:spcAft>
        <a:defRPr sz="21100">
          <a:solidFill>
            <a:schemeClr val="tx2"/>
          </a:solidFill>
          <a:latin typeface="Arial" charset="0"/>
        </a:defRPr>
      </a:lvl6pPr>
      <a:lvl7pPr marL="914400" algn="ctr" defTabSz="4387850" rtl="0" eaLnBrk="1" fontAlgn="base" hangingPunct="1">
        <a:spcBef>
          <a:spcPct val="0"/>
        </a:spcBef>
        <a:spcAft>
          <a:spcPct val="0"/>
        </a:spcAft>
        <a:defRPr sz="21100">
          <a:solidFill>
            <a:schemeClr val="tx2"/>
          </a:solidFill>
          <a:latin typeface="Arial" charset="0"/>
        </a:defRPr>
      </a:lvl7pPr>
      <a:lvl8pPr marL="1371600" algn="ctr" defTabSz="4387850" rtl="0" eaLnBrk="1" fontAlgn="base" hangingPunct="1">
        <a:spcBef>
          <a:spcPct val="0"/>
        </a:spcBef>
        <a:spcAft>
          <a:spcPct val="0"/>
        </a:spcAft>
        <a:defRPr sz="21100">
          <a:solidFill>
            <a:schemeClr val="tx2"/>
          </a:solidFill>
          <a:latin typeface="Arial" charset="0"/>
        </a:defRPr>
      </a:lvl8pPr>
      <a:lvl9pPr marL="1828800" algn="ctr" defTabSz="4387850" rtl="0" eaLnBrk="1" fontAlgn="base" hangingPunct="1">
        <a:spcBef>
          <a:spcPct val="0"/>
        </a:spcBef>
        <a:spcAft>
          <a:spcPct val="0"/>
        </a:spcAft>
        <a:defRPr sz="21100">
          <a:solidFill>
            <a:schemeClr val="tx2"/>
          </a:solidFill>
          <a:latin typeface="Arial" charset="0"/>
        </a:defRPr>
      </a:lvl9pPr>
    </p:titleStyle>
    <p:bodyStyle>
      <a:lvl1pPr marL="1143000" indent="-1143000" algn="l" defTabSz="4387850" rtl="0" eaLnBrk="1" fontAlgn="base" hangingPunct="1">
        <a:spcBef>
          <a:spcPct val="20000"/>
        </a:spcBef>
        <a:spcAft>
          <a:spcPct val="0"/>
        </a:spcAft>
        <a:buFont typeface="Arial" panose="020B0604020202020204" pitchFamily="34" charset="0"/>
        <a:buChar char="•"/>
        <a:defRPr sz="15400">
          <a:solidFill>
            <a:schemeClr val="tx1"/>
          </a:solidFill>
          <a:latin typeface="+mn-lt"/>
          <a:ea typeface="+mn-ea"/>
          <a:cs typeface="+mn-cs"/>
        </a:defRPr>
      </a:lvl1pPr>
      <a:lvl2pPr marL="3336925" indent="-1143000" algn="l" defTabSz="4387850" rtl="0" eaLnBrk="1" fontAlgn="base" hangingPunct="1">
        <a:spcBef>
          <a:spcPct val="20000"/>
        </a:spcBef>
        <a:spcAft>
          <a:spcPct val="0"/>
        </a:spcAft>
        <a:buFont typeface="Arial" panose="020B0604020202020204" pitchFamily="34" charset="0"/>
        <a:buChar char="•"/>
        <a:defRPr sz="13400">
          <a:solidFill>
            <a:schemeClr val="tx1"/>
          </a:solidFill>
          <a:latin typeface="+mn-lt"/>
        </a:defRPr>
      </a:lvl2pPr>
      <a:lvl3pPr marL="5530850" indent="-1143000" algn="l" defTabSz="4387850" rtl="0" eaLnBrk="1" fontAlgn="base" hangingPunct="1">
        <a:spcBef>
          <a:spcPct val="20000"/>
        </a:spcBef>
        <a:spcAft>
          <a:spcPct val="0"/>
        </a:spcAft>
        <a:buFont typeface="Arial" panose="020B0604020202020204" pitchFamily="34" charset="0"/>
        <a:buChar char="•"/>
        <a:defRPr sz="11500">
          <a:solidFill>
            <a:schemeClr val="tx1"/>
          </a:solidFill>
          <a:latin typeface="+mn-lt"/>
        </a:defRPr>
      </a:lvl3pPr>
      <a:lvl4pPr marL="7726363" indent="-1143000" algn="l" defTabSz="4387850" rtl="0" eaLnBrk="1" fontAlgn="base" hangingPunct="1">
        <a:spcBef>
          <a:spcPct val="20000"/>
        </a:spcBef>
        <a:spcAft>
          <a:spcPct val="0"/>
        </a:spcAft>
        <a:buFont typeface="Arial" panose="020B0604020202020204" pitchFamily="34" charset="0"/>
        <a:buChar char="•"/>
        <a:defRPr sz="9600">
          <a:solidFill>
            <a:schemeClr val="tx1"/>
          </a:solidFill>
          <a:latin typeface="+mn-lt"/>
        </a:defRPr>
      </a:lvl4pPr>
      <a:lvl5pPr marL="9920287" indent="-1143000" algn="l" defTabSz="4387850" rtl="0" eaLnBrk="1" fontAlgn="base" hangingPunct="1">
        <a:spcBef>
          <a:spcPct val="20000"/>
        </a:spcBef>
        <a:spcAft>
          <a:spcPct val="0"/>
        </a:spcAft>
        <a:buFont typeface="Arial" panose="020B0604020202020204" pitchFamily="34" charset="0"/>
        <a:buChar char="•"/>
        <a:defRPr sz="9600">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www.nationalsoilmoisture.com/" TargetMode="External"/><Relationship Id="rId13"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3.emf"/><Relationship Id="rId12" Type="http://schemas.openxmlformats.org/officeDocument/2006/relationships/image" Target="../media/image6.ti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5.png"/><Relationship Id="rId5" Type="http://schemas.openxmlformats.org/officeDocument/2006/relationships/image" Target="../media/image2.png"/><Relationship Id="rId10" Type="http://schemas.openxmlformats.org/officeDocument/2006/relationships/image" Target="../media/image4.png"/><Relationship Id="rId4" Type="http://schemas.openxmlformats.org/officeDocument/2006/relationships/hyperlink" Target="http://prism.oregonstate.edu/" TargetMode="External"/><Relationship Id="rId9" Type="http://schemas.openxmlformats.org/officeDocument/2006/relationships/hyperlink" Target="http://www.georgiaweather.net/" TargetMode="External"/><Relationship Id="rId14"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9.gif"/><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agebb.missouri.edu/weather/stations/" TargetMode="External"/><Relationship Id="rId11" Type="http://schemas.openxmlformats.org/officeDocument/2006/relationships/image" Target="../media/image8.png"/><Relationship Id="rId5" Type="http://schemas.openxmlformats.org/officeDocument/2006/relationships/image" Target="../media/image3.emf"/><Relationship Id="rId10" Type="http://schemas.openxmlformats.org/officeDocument/2006/relationships/image" Target="../media/image7.png"/><Relationship Id="rId4" Type="http://schemas.openxmlformats.org/officeDocument/2006/relationships/hyperlink" Target="http://prism.oregonstate.edu/" TargetMode="External"/><Relationship Id="rId9" Type="http://schemas.openxmlformats.org/officeDocument/2006/relationships/image" Target="../media/image6.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43">
            <a:extLst>
              <a:ext uri="{FF2B5EF4-FFF2-40B4-BE49-F238E27FC236}">
                <a16:creationId xmlns:a16="http://schemas.microsoft.com/office/drawing/2014/main" id="{ABD8B8BA-46D9-14FE-9827-F396464F43D4}"/>
              </a:ext>
            </a:extLst>
          </p:cNvPr>
          <p:cNvSpPr txBox="1">
            <a:spLocks/>
          </p:cNvSpPr>
          <p:nvPr/>
        </p:nvSpPr>
        <p:spPr bwMode="auto">
          <a:xfrm>
            <a:off x="16611600" y="20111672"/>
            <a:ext cx="17007840" cy="11654406"/>
          </a:xfrm>
          <a:prstGeom prst="rect">
            <a:avLst/>
          </a:prstGeom>
          <a:noFill/>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a:extLst>
            <a:ext uri="{909E8E84-426E-40DD-AFC4-6F175D3DCCD1}">
              <a14:hiddenFill xmlns:a14="http://schemas.microsoft.com/office/drawing/2010/main">
                <a:solidFill>
                  <a:srgbClr val="FFFFFF"/>
                </a:solidFill>
              </a14:hiddenFill>
            </a:ext>
          </a:extLst>
        </p:spPr>
        <p:txBody>
          <a:bodyPr vert="horz" wrap="square" lIns="457200" tIns="274320" rIns="457200" bIns="274320" numCol="1" anchor="ctr" anchorCtr="0" compatLnSpc="1">
            <a:prstTxWarp prst="textNoShape">
              <a:avLst/>
            </a:prstTxWarp>
          </a:bodyPr>
          <a:lstStyle>
            <a:lvl1pPr marL="0" indent="0" algn="l" defTabSz="4387850" rtl="0" eaLnBrk="1" fontAlgn="base" hangingPunct="1">
              <a:spcBef>
                <a:spcPct val="20000"/>
              </a:spcBef>
              <a:spcAft>
                <a:spcPct val="0"/>
              </a:spcAft>
              <a:buFont typeface="Arial" panose="020B0604020202020204" pitchFamily="34" charset="0"/>
              <a:buNone/>
              <a:defRPr sz="4000" b="0">
                <a:solidFill>
                  <a:schemeClr val="tx1"/>
                </a:solidFill>
                <a:latin typeface="+mn-lt"/>
                <a:ea typeface="+mn-ea"/>
                <a:cs typeface="+mn-cs"/>
              </a:defRPr>
            </a:lvl1pPr>
            <a:lvl2pPr marL="2193925" indent="0" algn="l" defTabSz="4387850" rtl="0" eaLnBrk="1" fontAlgn="base" hangingPunct="1">
              <a:spcBef>
                <a:spcPct val="20000"/>
              </a:spcBef>
              <a:spcAft>
                <a:spcPct val="0"/>
              </a:spcAft>
              <a:buFont typeface="Arial" panose="020B0604020202020204" pitchFamily="34" charset="0"/>
              <a:buNone/>
              <a:defRPr sz="4000">
                <a:solidFill>
                  <a:schemeClr val="tx1"/>
                </a:solidFill>
                <a:latin typeface="+mn-lt"/>
              </a:defRPr>
            </a:lvl2pPr>
            <a:lvl3pPr marL="5530850"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3pPr>
            <a:lvl4pPr marL="7726363"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4pPr>
            <a:lvl5pPr marL="9920287"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a:lstStyle>
          <a:p>
            <a:endParaRPr lang="en-US" sz="3600" kern="0" dirty="0"/>
          </a:p>
        </p:txBody>
      </p:sp>
      <p:pic>
        <p:nvPicPr>
          <p:cNvPr id="30" name="Picture 29">
            <a:extLst>
              <a:ext uri="{FF2B5EF4-FFF2-40B4-BE49-F238E27FC236}">
                <a16:creationId xmlns:a16="http://schemas.microsoft.com/office/drawing/2014/main" id="{D1D80615-D8D5-C304-3B1E-1CB9FB082BB6}"/>
              </a:ext>
            </a:extLst>
          </p:cNvPr>
          <p:cNvPicPr>
            <a:picLocks noChangeAspect="1"/>
          </p:cNvPicPr>
          <p:nvPr/>
        </p:nvPicPr>
        <p:blipFill rotWithShape="1">
          <a:blip r:embed="rId3">
            <a:extLst>
              <a:ext uri="{28A0092B-C50C-407E-A947-70E740481C1C}">
                <a14:useLocalDpi xmlns:a14="http://schemas.microsoft.com/office/drawing/2010/main" val="0"/>
              </a:ext>
            </a:extLst>
          </a:blip>
          <a:srcRect r="28962"/>
          <a:stretch/>
        </p:blipFill>
        <p:spPr bwMode="auto">
          <a:xfrm>
            <a:off x="22283455" y="20565427"/>
            <a:ext cx="6377028" cy="8138160"/>
          </a:xfrm>
          <a:prstGeom prst="rect">
            <a:avLst/>
          </a:prstGeom>
          <a:noFill/>
        </p:spPr>
      </p:pic>
      <p:sp>
        <p:nvSpPr>
          <p:cNvPr id="40" name="Text Placeholder 39">
            <a:extLst>
              <a:ext uri="{FF2B5EF4-FFF2-40B4-BE49-F238E27FC236}">
                <a16:creationId xmlns:a16="http://schemas.microsoft.com/office/drawing/2014/main" id="{8542A888-ADBF-2641-AA37-30869EE81E92}"/>
              </a:ext>
            </a:extLst>
          </p:cNvPr>
          <p:cNvSpPr>
            <a:spLocks noGrp="1"/>
          </p:cNvSpPr>
          <p:nvPr>
            <p:ph type="body" sz="quarter" idx="18"/>
          </p:nvPr>
        </p:nvSpPr>
        <p:spPr>
          <a:xfrm>
            <a:off x="610210" y="18054273"/>
            <a:ext cx="15362238" cy="13721127"/>
          </a:xfrm>
        </p:spPr>
        <p:txBody>
          <a:bodyPr wrap="square" anchor="t" anchorCtr="0"/>
          <a:lstStyle/>
          <a:p>
            <a:pPr marL="571500" indent="-571500">
              <a:buFont typeface="Arial" panose="020B0604020202020204" pitchFamily="34" charset="0"/>
              <a:buChar char="•"/>
            </a:pPr>
            <a:r>
              <a:rPr lang="en-US" sz="3200" kern="0" dirty="0"/>
              <a:t>Monthly in situ soil moisture data (2009 – 2018) retrieved from eight networks (Figure 1)</a:t>
            </a:r>
          </a:p>
          <a:p>
            <a:pPr marL="571500" indent="-571500">
              <a:buFont typeface="Arial" panose="020B0604020202020204" pitchFamily="34" charset="0"/>
              <a:buChar char="•"/>
            </a:pPr>
            <a:r>
              <a:rPr lang="en-US" sz="3200" kern="0" dirty="0"/>
              <a:t>Quality control used to identify stations continuously operating from 2009 to 2018</a:t>
            </a:r>
          </a:p>
          <a:p>
            <a:pPr marL="571500" indent="-571500">
              <a:buFont typeface="Arial" panose="020B0604020202020204" pitchFamily="34" charset="0"/>
              <a:buChar char="•"/>
            </a:pPr>
            <a:r>
              <a:rPr lang="en-US" sz="3200" kern="0" dirty="0"/>
              <a:t>All measurements standardized as volumetric water content (VWC) percentiles</a:t>
            </a:r>
          </a:p>
          <a:p>
            <a:pPr marL="571500" indent="-571500">
              <a:buFont typeface="Arial" panose="020B0604020202020204" pitchFamily="34" charset="0"/>
              <a:buChar char="•"/>
            </a:pPr>
            <a:r>
              <a:rPr lang="en-US" sz="3200" dirty="0"/>
              <a:t>In situ data are compared with monthly soil moisture data from the North American Land Data Assimilation Phase-2 (NLDAS-2) Noah model</a:t>
            </a:r>
          </a:p>
          <a:p>
            <a:pPr marL="1371600" lvl="1" indent="-571500">
              <a:buFont typeface="Arial" panose="020B0604020202020204" pitchFamily="34" charset="0"/>
              <a:buChar char="•"/>
            </a:pPr>
            <a:r>
              <a:rPr lang="en-US" sz="2800" dirty="0"/>
              <a:t>Soil layer 1 (0 - 10 cm), Soil layer 2 (10 - 40 cm), Soil layer 3 (40 - 100 cm)</a:t>
            </a:r>
          </a:p>
          <a:p>
            <a:pPr marL="1371600" lvl="1" indent="-571500">
              <a:buFont typeface="Arial" panose="020B0604020202020204" pitchFamily="34" charset="0"/>
              <a:buChar char="•"/>
            </a:pPr>
            <a:r>
              <a:rPr lang="en-US" sz="2800" dirty="0"/>
              <a:t>In situ data are aggregated to NLDAS layers by averaging any measurements that fall within the range of depths</a:t>
            </a:r>
          </a:p>
          <a:p>
            <a:pPr marL="571500" indent="-571500">
              <a:buFont typeface="Arial" panose="020B0604020202020204" pitchFamily="34" charset="0"/>
              <a:buChar char="•"/>
            </a:pPr>
            <a:r>
              <a:rPr lang="en-US" sz="3200" dirty="0"/>
              <a:t>Monthly temperature and precipitation data from PRISM (</a:t>
            </a:r>
            <a:r>
              <a:rPr lang="en-US" sz="3200" dirty="0">
                <a:hlinkClick r:id="rId4"/>
              </a:rPr>
              <a:t>http://prism.oregonstate.edu</a:t>
            </a:r>
            <a:r>
              <a:rPr lang="en-US" sz="3200" dirty="0"/>
              <a:t>)</a:t>
            </a:r>
          </a:p>
          <a:p>
            <a:pPr marL="1371600" lvl="1" indent="-571500">
              <a:buFont typeface="Arial" panose="020B0604020202020204" pitchFamily="34" charset="0"/>
              <a:buChar char="•"/>
            </a:pPr>
            <a:r>
              <a:rPr lang="en-US" sz="2800" dirty="0"/>
              <a:t>Precipitation data used to calculate the Standardized Precipitation Index (SPI)</a:t>
            </a:r>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p:txBody>
      </p:sp>
      <p:pic>
        <p:nvPicPr>
          <p:cNvPr id="16" name="Picture 15">
            <a:extLst>
              <a:ext uri="{FF2B5EF4-FFF2-40B4-BE49-F238E27FC236}">
                <a16:creationId xmlns:a16="http://schemas.microsoft.com/office/drawing/2014/main" id="{AD27BC89-3567-2A99-8E3B-621BAC0B7497}"/>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20364" y="25855863"/>
            <a:ext cx="14741930" cy="4480560"/>
          </a:xfrm>
          <a:prstGeom prst="rect">
            <a:avLst/>
          </a:prstGeom>
          <a:noFill/>
        </p:spPr>
      </p:pic>
      <p:sp>
        <p:nvSpPr>
          <p:cNvPr id="33" name="Text Placeholder 32">
            <a:extLst>
              <a:ext uri="{FF2B5EF4-FFF2-40B4-BE49-F238E27FC236}">
                <a16:creationId xmlns:a16="http://schemas.microsoft.com/office/drawing/2014/main" id="{431A677F-1A3B-A642-8E5C-82E72C9E2B74}"/>
              </a:ext>
            </a:extLst>
          </p:cNvPr>
          <p:cNvSpPr>
            <a:spLocks noGrp="1"/>
          </p:cNvSpPr>
          <p:nvPr>
            <p:ph type="body" sz="quarter" idx="11"/>
          </p:nvPr>
        </p:nvSpPr>
        <p:spPr>
          <a:xfrm>
            <a:off x="16920384" y="340587"/>
            <a:ext cx="33905016" cy="4460014"/>
          </a:xfrm>
        </p:spPr>
        <p:txBody>
          <a:bodyPr>
            <a:normAutofit/>
          </a:bodyPr>
          <a:lstStyle/>
          <a:p>
            <a:pPr algn="just"/>
            <a:r>
              <a:rPr lang="en-US" sz="8000" dirty="0"/>
              <a:t>Utilizing Improved Model Validation Techniques to Reevaluate the Sensitivity of Monthly Temperature Predictions to Multiple Sources of Soil Moisture Data</a:t>
            </a:r>
          </a:p>
        </p:txBody>
      </p:sp>
      <p:sp>
        <p:nvSpPr>
          <p:cNvPr id="34" name="Text Placeholder 33">
            <a:extLst>
              <a:ext uri="{FF2B5EF4-FFF2-40B4-BE49-F238E27FC236}">
                <a16:creationId xmlns:a16="http://schemas.microsoft.com/office/drawing/2014/main" id="{25B2EFCD-9780-AC48-BC2D-1F494FC1F9E6}"/>
              </a:ext>
            </a:extLst>
          </p:cNvPr>
          <p:cNvSpPr>
            <a:spLocks noGrp="1"/>
          </p:cNvSpPr>
          <p:nvPr>
            <p:ph type="body" sz="quarter" idx="12"/>
          </p:nvPr>
        </p:nvSpPr>
        <p:spPr>
          <a:xfrm>
            <a:off x="16992600" y="4709909"/>
            <a:ext cx="31222950" cy="1303117"/>
          </a:xfrm>
        </p:spPr>
        <p:txBody>
          <a:bodyPr/>
          <a:lstStyle/>
          <a:p>
            <a:r>
              <a:rPr lang="en-US" sz="4800" dirty="0"/>
              <a:t>Zack Leasor (leasorz@missouri.edu) , Steven Quiring (The Ohio State University), Chen Zhao (Verisk)</a:t>
            </a:r>
          </a:p>
        </p:txBody>
      </p:sp>
      <p:sp>
        <p:nvSpPr>
          <p:cNvPr id="35" name="Text Placeholder 34">
            <a:extLst>
              <a:ext uri="{FF2B5EF4-FFF2-40B4-BE49-F238E27FC236}">
                <a16:creationId xmlns:a16="http://schemas.microsoft.com/office/drawing/2014/main" id="{578D499F-1C16-144F-82CA-D28F0E89D1CC}"/>
              </a:ext>
            </a:extLst>
          </p:cNvPr>
          <p:cNvSpPr>
            <a:spLocks noGrp="1"/>
          </p:cNvSpPr>
          <p:nvPr>
            <p:ph type="body" sz="quarter" idx="13"/>
          </p:nvPr>
        </p:nvSpPr>
        <p:spPr>
          <a:xfrm>
            <a:off x="610210" y="9301593"/>
            <a:ext cx="15362238" cy="6548007"/>
          </a:xfrm>
        </p:spPr>
        <p:txBody>
          <a:bodyPr anchor="ctr" anchorCtr="0"/>
          <a:lstStyle/>
          <a:p>
            <a:pPr algn="just"/>
            <a:r>
              <a:rPr lang="en-US" sz="3600" dirty="0"/>
              <a:t>Soil moisture can improve temperature forecasts at subseasonal-to-seasonal (S2S) timescales, particularly during the warm season. This study builds upon previous work that integrated soil moisture data from direct in situ measurements, land surface models, and proxy estimates into statistical forecasts to examine how the source of data impacts model performance. A limitation of this method was that data sensitivity was only tested using in-sample model validation. Therefore, this study uses a more stringent selection of in situ soil moisture sites to conduct out-of-sample model validation and reevaluate the sensitivity of predictions to the soil moisture data source. </a:t>
            </a:r>
          </a:p>
        </p:txBody>
      </p:sp>
      <p:sp>
        <p:nvSpPr>
          <p:cNvPr id="36" name="Text Placeholder 35">
            <a:extLst>
              <a:ext uri="{FF2B5EF4-FFF2-40B4-BE49-F238E27FC236}">
                <a16:creationId xmlns:a16="http://schemas.microsoft.com/office/drawing/2014/main" id="{4BDA02E6-1478-CB46-BDC7-FE07C87757C7}"/>
              </a:ext>
            </a:extLst>
          </p:cNvPr>
          <p:cNvSpPr>
            <a:spLocks noGrp="1"/>
          </p:cNvSpPr>
          <p:nvPr>
            <p:ph type="body" sz="quarter" idx="14"/>
          </p:nvPr>
        </p:nvSpPr>
        <p:spPr>
          <a:xfrm>
            <a:off x="707108" y="7929927"/>
            <a:ext cx="4931692" cy="1366473"/>
          </a:xfrm>
        </p:spPr>
        <p:txBody>
          <a:bodyPr/>
          <a:lstStyle/>
          <a:p>
            <a:r>
              <a:rPr lang="en-US" dirty="0"/>
              <a:t>Motivation</a:t>
            </a:r>
          </a:p>
        </p:txBody>
      </p:sp>
      <p:sp>
        <p:nvSpPr>
          <p:cNvPr id="37" name="Text Placeholder 36">
            <a:extLst>
              <a:ext uri="{FF2B5EF4-FFF2-40B4-BE49-F238E27FC236}">
                <a16:creationId xmlns:a16="http://schemas.microsoft.com/office/drawing/2014/main" id="{E25BBC09-06EB-4040-B91A-1799B557F33F}"/>
              </a:ext>
            </a:extLst>
          </p:cNvPr>
          <p:cNvSpPr>
            <a:spLocks noGrp="1"/>
          </p:cNvSpPr>
          <p:nvPr>
            <p:ph type="body" sz="quarter" idx="15"/>
          </p:nvPr>
        </p:nvSpPr>
        <p:spPr>
          <a:xfrm>
            <a:off x="34282492" y="9296466"/>
            <a:ext cx="16276320" cy="15224488"/>
          </a:xfrm>
        </p:spPr>
        <p:txBody>
          <a:bodyPr anchor="t" anchorCtr="0"/>
          <a:lstStyle/>
          <a:p>
            <a:pPr marL="571500" indent="-571500">
              <a:spcBef>
                <a:spcPts val="24"/>
              </a:spcBef>
              <a:spcAft>
                <a:spcPts val="800"/>
              </a:spcAft>
              <a:buFont typeface="Arial" panose="020B0604020202020204" pitchFamily="34" charset="0"/>
              <a:buChar char="•"/>
            </a:pPr>
            <a:r>
              <a:rPr lang="en-US" sz="2800" dirty="0"/>
              <a:t>Results from the initial analysis are based only on in-sample model validation with a tolerance for up to 20 months (33.3%) of missing monthly data</a:t>
            </a:r>
          </a:p>
          <a:p>
            <a:pPr marL="571500" indent="-571500">
              <a:spcBef>
                <a:spcPts val="24"/>
              </a:spcBef>
              <a:spcAft>
                <a:spcPts val="800"/>
              </a:spcAft>
              <a:buFont typeface="Arial" panose="020B0604020202020204" pitchFamily="34" charset="0"/>
              <a:buChar char="•"/>
            </a:pPr>
            <a:r>
              <a:rPr lang="en-US" sz="2800" dirty="0"/>
              <a:t>To reevaluate the sensitivy, a more stringent selection of stations (no missing data) is used, eliminating 153 locations from the initial analysis (Figure 3)</a:t>
            </a:r>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spcAft>
                <a:spcPts val="800"/>
              </a:spcAft>
              <a:buFont typeface="Arial" panose="020B0604020202020204" pitchFamily="34" charset="0"/>
              <a:buChar char="•"/>
            </a:pPr>
            <a:r>
              <a:rPr lang="en-US" sz="2800" dirty="0"/>
              <a:t>Rather than using an in-sample model validation, an out-of-sample cross validation is implemented by removing one year and holding out for model validation 10 times (folds)</a:t>
            </a:r>
          </a:p>
          <a:p>
            <a:pPr marL="571500" indent="-571500">
              <a:spcBef>
                <a:spcPts val="24"/>
              </a:spcBef>
              <a:spcAft>
                <a:spcPts val="800"/>
              </a:spcAft>
              <a:buFont typeface="Arial" panose="020B0604020202020204" pitchFamily="34" charset="0"/>
              <a:buChar char="•"/>
            </a:pPr>
            <a:r>
              <a:rPr lang="en-US" sz="2800" dirty="0"/>
              <a:t>The resultant skill scores are based only on the revised out-of-sample cross validation</a:t>
            </a:r>
          </a:p>
        </p:txBody>
      </p:sp>
      <p:sp>
        <p:nvSpPr>
          <p:cNvPr id="38" name="Text Placeholder 37">
            <a:extLst>
              <a:ext uri="{FF2B5EF4-FFF2-40B4-BE49-F238E27FC236}">
                <a16:creationId xmlns:a16="http://schemas.microsoft.com/office/drawing/2014/main" id="{45E29657-AF96-D648-B49C-93367A039C82}"/>
              </a:ext>
            </a:extLst>
          </p:cNvPr>
          <p:cNvSpPr>
            <a:spLocks noGrp="1"/>
          </p:cNvSpPr>
          <p:nvPr>
            <p:ph type="body" sz="quarter" idx="16"/>
          </p:nvPr>
        </p:nvSpPr>
        <p:spPr>
          <a:xfrm>
            <a:off x="34397591" y="7924800"/>
            <a:ext cx="15361009" cy="1366473"/>
          </a:xfrm>
        </p:spPr>
        <p:txBody>
          <a:bodyPr/>
          <a:lstStyle/>
          <a:p>
            <a:r>
              <a:rPr lang="en-US" dirty="0"/>
              <a:t>Improved Model Validation Techniques</a:t>
            </a:r>
          </a:p>
        </p:txBody>
      </p:sp>
      <p:sp>
        <p:nvSpPr>
          <p:cNvPr id="41" name="Text Placeholder 40">
            <a:extLst>
              <a:ext uri="{FF2B5EF4-FFF2-40B4-BE49-F238E27FC236}">
                <a16:creationId xmlns:a16="http://schemas.microsoft.com/office/drawing/2014/main" id="{CA75A1F6-AB9D-9C4A-A017-147D0E7EB2E1}"/>
              </a:ext>
            </a:extLst>
          </p:cNvPr>
          <p:cNvSpPr>
            <a:spLocks noGrp="1"/>
          </p:cNvSpPr>
          <p:nvPr>
            <p:ph type="body" sz="quarter" idx="19"/>
          </p:nvPr>
        </p:nvSpPr>
        <p:spPr>
          <a:xfrm>
            <a:off x="747000" y="16692927"/>
            <a:ext cx="2758200" cy="1366473"/>
          </a:xfrm>
        </p:spPr>
        <p:txBody>
          <a:bodyPr/>
          <a:lstStyle/>
          <a:p>
            <a:r>
              <a:rPr lang="en-US" dirty="0"/>
              <a:t>Data</a:t>
            </a:r>
          </a:p>
        </p:txBody>
      </p:sp>
      <p:sp>
        <p:nvSpPr>
          <p:cNvPr id="42" name="Text Placeholder 41">
            <a:extLst>
              <a:ext uri="{FF2B5EF4-FFF2-40B4-BE49-F238E27FC236}">
                <a16:creationId xmlns:a16="http://schemas.microsoft.com/office/drawing/2014/main" id="{4A29C1DE-4E7C-3B4A-9A6D-4D4CA17A6DB8}"/>
              </a:ext>
            </a:extLst>
          </p:cNvPr>
          <p:cNvSpPr>
            <a:spLocks noGrp="1"/>
          </p:cNvSpPr>
          <p:nvPr>
            <p:ph type="body" sz="quarter" idx="20"/>
          </p:nvPr>
        </p:nvSpPr>
        <p:spPr>
          <a:xfrm>
            <a:off x="34282492" y="26824238"/>
            <a:ext cx="16276320" cy="4951162"/>
          </a:xfrm>
        </p:spPr>
        <p:txBody>
          <a:bodyPr/>
          <a:lstStyle/>
          <a:p>
            <a:pPr marL="571500" indent="-571500">
              <a:buFont typeface="Arial" panose="020B0604020202020204" pitchFamily="34" charset="0"/>
              <a:buChar char="•"/>
            </a:pPr>
            <a:r>
              <a:rPr lang="en-US" sz="3200" dirty="0"/>
              <a:t>Even with improved data quality and model validation techniques, preliminary results continue to show that in most cases the statistical forecast models are not sensitive to the type of soil moisture data used</a:t>
            </a:r>
          </a:p>
          <a:p>
            <a:pPr marL="571500" indent="-571500">
              <a:buFont typeface="Arial" panose="020B0604020202020204" pitchFamily="34" charset="0"/>
              <a:buChar char="•"/>
            </a:pPr>
            <a:r>
              <a:rPr lang="en-US" sz="3200" dirty="0"/>
              <a:t>Improving the quality of data and model validation techniques reduces the overall skill of soil moisture-based temperature forecasts</a:t>
            </a:r>
          </a:p>
          <a:p>
            <a:pPr marL="571500" indent="-571500">
              <a:buFont typeface="Arial" panose="020B0604020202020204" pitchFamily="34" charset="0"/>
              <a:buChar char="•"/>
            </a:pPr>
            <a:r>
              <a:rPr lang="en-US" sz="3200" dirty="0"/>
              <a:t>Future research will implement out-of-sample model validation techniques to test whether soil moisture-based forecasts are more skillful than persistence forecasts</a:t>
            </a:r>
          </a:p>
        </p:txBody>
      </p:sp>
      <p:sp>
        <p:nvSpPr>
          <p:cNvPr id="43" name="Text Placeholder 42">
            <a:extLst>
              <a:ext uri="{FF2B5EF4-FFF2-40B4-BE49-F238E27FC236}">
                <a16:creationId xmlns:a16="http://schemas.microsoft.com/office/drawing/2014/main" id="{B43EB2B1-AACF-EC49-80B4-087E349B5943}"/>
              </a:ext>
            </a:extLst>
          </p:cNvPr>
          <p:cNvSpPr>
            <a:spLocks noGrp="1"/>
          </p:cNvSpPr>
          <p:nvPr>
            <p:ph type="body" sz="quarter" idx="21"/>
          </p:nvPr>
        </p:nvSpPr>
        <p:spPr>
          <a:xfrm>
            <a:off x="34376681" y="25220101"/>
            <a:ext cx="5704519" cy="1602299"/>
          </a:xfrm>
        </p:spPr>
        <p:txBody>
          <a:bodyPr/>
          <a:lstStyle/>
          <a:p>
            <a:r>
              <a:rPr lang="en-US" dirty="0"/>
              <a:t>Conclusions</a:t>
            </a:r>
          </a:p>
        </p:txBody>
      </p:sp>
      <mc:AlternateContent xmlns:mc="http://schemas.openxmlformats.org/markup-compatibility/2006" xmlns:a14="http://schemas.microsoft.com/office/drawing/2010/main">
        <mc:Choice Requires="a14">
          <p:sp>
            <p:nvSpPr>
              <p:cNvPr id="44" name="Text Placeholder 43">
                <a:extLst>
                  <a:ext uri="{FF2B5EF4-FFF2-40B4-BE49-F238E27FC236}">
                    <a16:creationId xmlns:a16="http://schemas.microsoft.com/office/drawing/2014/main" id="{B94132EE-CF65-D64D-B307-AC6A3BF7A8D0}"/>
                  </a:ext>
                </a:extLst>
              </p:cNvPr>
              <p:cNvSpPr>
                <a:spLocks noGrp="1"/>
              </p:cNvSpPr>
              <p:nvPr>
                <p:ph type="body" sz="quarter" idx="22"/>
              </p:nvPr>
            </p:nvSpPr>
            <p:spPr>
              <a:xfrm>
                <a:off x="16612209" y="9291273"/>
                <a:ext cx="17007840" cy="8763000"/>
              </a:xfrm>
            </p:spPr>
            <p:txBody>
              <a:bodyPr/>
              <a:lstStyle/>
              <a:p>
                <a:r>
                  <a:rPr lang="en-US" sz="3000" b="1" dirty="0"/>
                  <a:t>Quantile Regression</a:t>
                </a:r>
              </a:p>
              <a:p>
                <a:pPr marL="571500" indent="-571500">
                  <a:buFont typeface="Arial" panose="020B0604020202020204" pitchFamily="34" charset="0"/>
                  <a:buChar char="•"/>
                </a:pPr>
                <a:r>
                  <a:rPr lang="en-US" sz="2800" dirty="0"/>
                  <a:t>Used to define unique model parameters for each location based on five quantiles of the temperature data</a:t>
                </a:r>
              </a:p>
              <a:p>
                <a:pPr marL="571500" indent="-571500">
                  <a:spcBef>
                    <a:spcPts val="24"/>
                  </a:spcBef>
                  <a:spcAft>
                    <a:spcPts val="600"/>
                  </a:spcAft>
                  <a:buFont typeface="Arial" panose="020B0604020202020204" pitchFamily="34" charset="0"/>
                  <a:buChar char="•"/>
                </a:pPr>
                <a:r>
                  <a:rPr lang="en-US" sz="2800" dirty="0"/>
                  <a:t>Linear slope and intercept terms vary based on the relationship between temperature and antecedent soil moisture</a:t>
                </a:r>
              </a:p>
              <a:p>
                <a:pPr algn="ctr">
                  <a:spcAft>
                    <a:spcPts val="1200"/>
                  </a:spcAft>
                </a:pPr>
                <a14:m>
                  <m:oMathPara xmlns:m="http://schemas.openxmlformats.org/officeDocument/2006/math">
                    <m:oMathParaPr>
                      <m:jc m:val="centerGroup"/>
                    </m:oMathParaPr>
                    <m:oMath xmlns:m="http://schemas.openxmlformats.org/officeDocument/2006/math">
                      <m:sSub>
                        <m:sSubPr>
                          <m:ctrlPr>
                            <a:rPr lang="en-US" sz="2600" i="1" smtClean="0">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𝑀𝑜𝑛𝑡h𝑙𝑦</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𝑇𝑒𝑚𝑝𝑒𝑟𝑎𝑡𝑢𝑟𝑒</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𝑃𝑟𝑒𝑑𝑖𝑐𝑡𝑖𝑜𝑛</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𝑖</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0,</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d>
                        <m:dPr>
                          <m:ctrlPr>
                            <a:rPr lang="en-US" sz="2600" i="1">
                              <a:effectLst/>
                              <a:latin typeface="Cambria Math" panose="02040503050406030204" pitchFamily="18" charset="0"/>
                              <a:cs typeface="Times New Roman" panose="02020603050405020304" pitchFamily="18" charset="0"/>
                            </a:rPr>
                          </m:ctrlPr>
                        </m:dPr>
                        <m:e>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1,</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𝑆</m:t>
                          </m:r>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𝑜𝑖𝑙</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𝑀𝑜𝑖𝑠𝑡𝑢𝑟𝑒</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𝑖</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e>
                      </m:d>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𝜀</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𝑖</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oMath>
                  </m:oMathPara>
                </a14:m>
                <a:br>
                  <a:rPr lang="en-US" sz="2600" i="1" dirty="0">
                    <a:effectLst/>
                    <a:latin typeface="Cambria Math" panose="02040503050406030204" pitchFamily="18" charset="0"/>
                    <a:ea typeface="SimSun" panose="02010600030101010101" pitchFamily="2" charset="-122"/>
                    <a:cs typeface="Times New Roman" panose="02020603050405020304" pitchFamily="18" charset="0"/>
                  </a:rPr>
                </a:br>
                <a:r>
                  <a:rPr lang="en-US" sz="2600" i="1" dirty="0">
                    <a:latin typeface="Cambria Math" panose="02040503050406030204" pitchFamily="18" charset="0"/>
                    <a:ea typeface="SimSun" panose="02010600030101010101" pitchFamily="2" charset="-122"/>
                    <a:cs typeface="Times New Roman" panose="02020603050405020304" pitchFamily="18" charset="0"/>
                  </a:rPr>
                  <a:t> </a:t>
                </a:r>
                <a14:m>
                  <m:oMath xmlns:m="http://schemas.openxmlformats.org/officeDocument/2006/math">
                    <m:r>
                      <a:rPr lang="en-US" sz="2600" i="1">
                        <a:effectLst/>
                        <a:latin typeface="Cambria Math" panose="02040503050406030204" pitchFamily="18" charset="0"/>
                        <a:ea typeface="SimSun" panose="02010600030101010101" pitchFamily="2" charset="-122"/>
                        <a:cs typeface="Times New Roman" panose="02020603050405020304" pitchFamily="18" charset="0"/>
                      </a:rPr>
                      <m:t>𝑄𝑢𝑎𝑛𝑡𝑖𝑙𝑒</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d>
                      <m:dPr>
                        <m:begChr m:val="{"/>
                        <m:endChr m:val="}"/>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0.05, 0.25, 0.50, 0.75, 0.95</m:t>
                        </m:r>
                      </m:e>
                    </m:d>
                  </m:oMath>
                </a14:m>
                <a:endParaRPr lang="en-US" sz="2600" dirty="0"/>
              </a:p>
              <a:p>
                <a:r>
                  <a:rPr lang="en-US" sz="3000" b="1" dirty="0"/>
                  <a:t>In-Sample Model Validation</a:t>
                </a:r>
              </a:p>
              <a:p>
                <a:pPr marL="571500" indent="-571500">
                  <a:buFont typeface="Arial" panose="020B0604020202020204" pitchFamily="34" charset="0"/>
                  <a:buChar char="•"/>
                </a:pPr>
                <a:r>
                  <a:rPr lang="en-US" sz="2800" dirty="0"/>
                  <a:t>Predictions organized into categorical terciles labeled as normal, above normal, and below normal</a:t>
                </a:r>
              </a:p>
              <a:p>
                <a:pPr marL="571500" indent="-571500">
                  <a:buFont typeface="Arial" panose="020B0604020202020204" pitchFamily="34" charset="0"/>
                  <a:buChar char="•"/>
                </a:pPr>
                <a:r>
                  <a:rPr lang="en-US" sz="2800" dirty="0"/>
                  <a:t>A consensus (mode) prediction is developed based on the predictions made for each quantile of the temperature distribution</a:t>
                </a:r>
              </a:p>
              <a:p>
                <a:pPr marL="1371600" lvl="1" indent="-571500">
                  <a:buFont typeface="Arial" panose="020B0604020202020204" pitchFamily="34" charset="0"/>
                  <a:buChar char="•"/>
                </a:pPr>
                <a:r>
                  <a:rPr lang="en-US" sz="2600" dirty="0"/>
                  <a:t>Forecast is designated as normal when a consensus is not reached</a:t>
                </a:r>
              </a:p>
              <a:p>
                <a:pPr marL="571500" indent="-571500">
                  <a:buFont typeface="Arial" panose="020B0604020202020204" pitchFamily="34" charset="0"/>
                  <a:buChar char="•"/>
                </a:pPr>
                <a:r>
                  <a:rPr lang="en-US" sz="2800" dirty="0" err="1"/>
                  <a:t>Heidke</a:t>
                </a:r>
                <a:r>
                  <a:rPr lang="en-US" sz="2800" dirty="0"/>
                  <a:t> Skill Score (HSS) values: used for forecast evaluation</a:t>
                </a:r>
              </a:p>
              <a:p>
                <a:pPr marL="1371600" lvl="1" indent="-571500">
                  <a:spcAft>
                    <a:spcPts val="1200"/>
                  </a:spcAft>
                  <a:buFont typeface="Arial" panose="020B0604020202020204" pitchFamily="34" charset="0"/>
                  <a:buChar char="•"/>
                </a:pPr>
                <a:r>
                  <a:rPr lang="en-US" sz="2600" dirty="0"/>
                  <a:t>A correct forecast (</a:t>
                </a:r>
                <a:r>
                  <a:rPr lang="en-US" sz="2600" i="1" dirty="0"/>
                  <a:t>C</a:t>
                </a:r>
                <a:r>
                  <a:rPr lang="en-US" sz="2600" dirty="0"/>
                  <a:t>) occurs when the predicted and observed terciles are equal. </a:t>
                </a:r>
                <a:r>
                  <a:rPr lang="en-US" sz="2600" i="1" dirty="0"/>
                  <a:t>T</a:t>
                </a:r>
                <a:r>
                  <a:rPr lang="en-US" sz="2600" dirty="0"/>
                  <a:t> is the total number of forecasts and </a:t>
                </a:r>
                <a:r>
                  <a:rPr lang="en-US" sz="2600" i="1" dirty="0"/>
                  <a:t>E</a:t>
                </a:r>
                <a:r>
                  <a:rPr lang="en-US" sz="2600" dirty="0"/>
                  <a:t> represents the number of correct random forecasts (</a:t>
                </a:r>
                <a:r>
                  <a:rPr lang="en-US" sz="2600" i="1" dirty="0"/>
                  <a:t>T/3</a:t>
                </a:r>
                <a:r>
                  <a:rPr lang="en-US" sz="2600" dirty="0"/>
                  <a:t>)</a:t>
                </a:r>
              </a:p>
              <a:p>
                <a:pPr marL="800100" lvl="1"/>
                <a14:m>
                  <m:oMathPara xmlns:m="http://schemas.openxmlformats.org/officeDocument/2006/math">
                    <m:oMathParaPr>
                      <m:jc m:val="centerGroup"/>
                    </m:oMathParaPr>
                    <m:oMath xmlns:m="http://schemas.openxmlformats.org/officeDocument/2006/math">
                      <m:r>
                        <a:rPr lang="en-US" sz="2600" i="1" smtClean="0">
                          <a:effectLst/>
                          <a:latin typeface="Cambria Math" panose="02040503050406030204" pitchFamily="18" charset="0"/>
                          <a:ea typeface="SimSun" panose="02010600030101010101" pitchFamily="2" charset="-122"/>
                          <a:cs typeface="Times New Roman" panose="02020603050405020304" pitchFamily="18" charset="0"/>
                        </a:rPr>
                        <m:t>𝐻𝑆𝑆</m:t>
                      </m:r>
                      <m:r>
                        <a:rPr lang="en-US" sz="2600" i="1" smtClean="0">
                          <a:effectLst/>
                          <a:latin typeface="Cambria Math" panose="02040503050406030204" pitchFamily="18" charset="0"/>
                          <a:ea typeface="SimSun" panose="02010600030101010101" pitchFamily="2" charset="-122"/>
                          <a:cs typeface="Times New Roman" panose="02020603050405020304" pitchFamily="18" charset="0"/>
                        </a:rPr>
                        <m:t>=</m:t>
                      </m:r>
                      <m:d>
                        <m:dPr>
                          <m:ctrlPr>
                            <a:rPr lang="en-US" sz="2600" i="1">
                              <a:effectLst/>
                              <a:latin typeface="Cambria Math" panose="02040503050406030204" pitchFamily="18" charset="0"/>
                              <a:cs typeface="Times New Roman" panose="02020603050405020304" pitchFamily="18" charset="0"/>
                            </a:rPr>
                          </m:ctrlPr>
                        </m:dPr>
                        <m:e>
                          <m:f>
                            <m:fPr>
                              <m:ctrlPr>
                                <a:rPr lang="en-US" sz="2600" i="1">
                                  <a:effectLst/>
                                  <a:latin typeface="Cambria Math" panose="02040503050406030204" pitchFamily="18" charset="0"/>
                                  <a:cs typeface="Times New Roman" panose="02020603050405020304" pitchFamily="18" charset="0"/>
                                </a:rPr>
                              </m:ctrlPr>
                            </m:fPr>
                            <m:num>
                              <m:r>
                                <a:rPr lang="en-US" sz="2600" i="1">
                                  <a:effectLst/>
                                  <a:latin typeface="Cambria Math" panose="02040503050406030204" pitchFamily="18" charset="0"/>
                                  <a:ea typeface="SimSun" panose="02010600030101010101" pitchFamily="2" charset="-122"/>
                                  <a:cs typeface="Times New Roman" panose="02020603050405020304" pitchFamily="18" charset="0"/>
                                </a:rPr>
                                <m:t>𝐶</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𝐸</m:t>
                              </m:r>
                            </m:num>
                            <m:den>
                              <m:r>
                                <a:rPr lang="en-US" sz="2600" i="1">
                                  <a:effectLst/>
                                  <a:latin typeface="Cambria Math" panose="02040503050406030204" pitchFamily="18" charset="0"/>
                                  <a:ea typeface="SimSun" panose="02010600030101010101" pitchFamily="2" charset="-122"/>
                                  <a:cs typeface="Times New Roman" panose="02020603050405020304" pitchFamily="18" charset="0"/>
                                </a:rPr>
                                <m:t>𝑇</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𝐸</m:t>
                              </m:r>
                            </m:den>
                          </m:f>
                        </m:e>
                      </m:d>
                      <m:r>
                        <a:rPr lang="en-US" sz="2600" i="1">
                          <a:effectLst/>
                          <a:latin typeface="Cambria Math" panose="02040503050406030204" pitchFamily="18" charset="0"/>
                          <a:ea typeface="SimSun" panose="02010600030101010101" pitchFamily="2" charset="-122"/>
                          <a:cs typeface="Times New Roman" panose="02020603050405020304" pitchFamily="18" charset="0"/>
                        </a:rPr>
                        <m:t>∗100</m:t>
                      </m:r>
                    </m:oMath>
                  </m:oMathPara>
                </a14:m>
                <a:endParaRPr lang="en-US" sz="2600" dirty="0"/>
              </a:p>
            </p:txBody>
          </p:sp>
        </mc:Choice>
        <mc:Fallback xmlns="">
          <p:sp>
            <p:nvSpPr>
              <p:cNvPr id="44" name="Text Placeholder 43">
                <a:extLst>
                  <a:ext uri="{FF2B5EF4-FFF2-40B4-BE49-F238E27FC236}">
                    <a16:creationId xmlns:a16="http://schemas.microsoft.com/office/drawing/2014/main" id="{B94132EE-CF65-D64D-B307-AC6A3BF7A8D0}"/>
                  </a:ext>
                </a:extLst>
              </p:cNvPr>
              <p:cNvSpPr>
                <a:spLocks noGrp="1" noRot="1" noChangeAspect="1" noMove="1" noResize="1" noEditPoints="1" noAdjustHandles="1" noChangeArrowheads="1" noChangeShapeType="1" noTextEdit="1"/>
              </p:cNvSpPr>
              <p:nvPr>
                <p:ph type="body" sz="quarter" idx="22"/>
              </p:nvPr>
            </p:nvSpPr>
            <p:spPr>
              <a:xfrm>
                <a:off x="16612209" y="9291273"/>
                <a:ext cx="17007840" cy="8763000"/>
              </a:xfrm>
              <a:blipFill>
                <a:blip r:embed="rId6"/>
                <a:stretch>
                  <a:fillRect/>
                </a:stretch>
              </a:blipFill>
            </p:spPr>
            <p:txBody>
              <a:bodyPr/>
              <a:lstStyle/>
              <a:p>
                <a:r>
                  <a:rPr lang="en-US">
                    <a:noFill/>
                  </a:rPr>
                  <a:t> </a:t>
                </a:r>
              </a:p>
            </p:txBody>
          </p:sp>
        </mc:Fallback>
      </mc:AlternateContent>
      <p:sp>
        <p:nvSpPr>
          <p:cNvPr id="45" name="Text Placeholder 44">
            <a:extLst>
              <a:ext uri="{FF2B5EF4-FFF2-40B4-BE49-F238E27FC236}">
                <a16:creationId xmlns:a16="http://schemas.microsoft.com/office/drawing/2014/main" id="{D6AC257D-5FBF-5E40-B433-FC76FFF16DA4}"/>
              </a:ext>
            </a:extLst>
          </p:cNvPr>
          <p:cNvSpPr>
            <a:spLocks noGrp="1"/>
          </p:cNvSpPr>
          <p:nvPr>
            <p:ph type="body" sz="quarter" idx="23"/>
          </p:nvPr>
        </p:nvSpPr>
        <p:spPr>
          <a:xfrm>
            <a:off x="16687800" y="7929927"/>
            <a:ext cx="4266591" cy="1366473"/>
          </a:xfrm>
        </p:spPr>
        <p:txBody>
          <a:bodyPr/>
          <a:lstStyle/>
          <a:p>
            <a:r>
              <a:rPr lang="en-US" dirty="0"/>
              <a:t>Methods</a:t>
            </a:r>
          </a:p>
        </p:txBody>
      </p:sp>
      <p:pic>
        <p:nvPicPr>
          <p:cNvPr id="2" name="Picture Placeholder 37">
            <a:extLst>
              <a:ext uri="{FF2B5EF4-FFF2-40B4-BE49-F238E27FC236}">
                <a16:creationId xmlns:a16="http://schemas.microsoft.com/office/drawing/2014/main" id="{4A51C26C-DCCA-36ED-5FA9-40661E3582CC}"/>
              </a:ext>
            </a:extLst>
          </p:cNvPr>
          <p:cNvPicPr>
            <a:picLocks noGrp="1" noChangeAspect="1"/>
          </p:cNvPicPr>
          <p:nvPr>
            <p:ph type="pic" sz="quarter" idx="10"/>
          </p:nvPr>
        </p:nvPicPr>
        <p:blipFill rotWithShape="1">
          <a:blip r:embed="rId7">
            <a:extLst>
              <a:ext uri="{28A0092B-C50C-407E-A947-70E740481C1C}">
                <a14:useLocalDpi xmlns:a14="http://schemas.microsoft.com/office/drawing/2010/main" val="0"/>
              </a:ext>
            </a:extLst>
          </a:blip>
          <a:srcRect l="-1684" t="-51109" r="-1446" b="-50858"/>
          <a:stretch/>
        </p:blipFill>
        <p:spPr>
          <a:xfrm>
            <a:off x="609600" y="1192909"/>
            <a:ext cx="15140847" cy="4023360"/>
          </a:xfrm>
        </p:spPr>
      </p:pic>
      <p:sp>
        <p:nvSpPr>
          <p:cNvPr id="17" name="TextBox 16">
            <a:extLst>
              <a:ext uri="{FF2B5EF4-FFF2-40B4-BE49-F238E27FC236}">
                <a16:creationId xmlns:a16="http://schemas.microsoft.com/office/drawing/2014/main" id="{9E7DDF94-9309-59DD-4E61-C84C5345D66F}"/>
              </a:ext>
            </a:extLst>
          </p:cNvPr>
          <p:cNvSpPr txBox="1"/>
          <p:nvPr/>
        </p:nvSpPr>
        <p:spPr>
          <a:xfrm>
            <a:off x="920364" y="30336423"/>
            <a:ext cx="14821655" cy="1107996"/>
          </a:xfrm>
          <a:prstGeom prst="rect">
            <a:avLst/>
          </a:prstGeom>
          <a:noFill/>
        </p:spPr>
        <p:txBody>
          <a:bodyPr wrap="square" rtlCol="0">
            <a:spAutoFit/>
          </a:bodyPr>
          <a:lstStyle/>
          <a:p>
            <a:pPr algn="just"/>
            <a:r>
              <a:rPr lang="en-US" sz="2200" b="1" dirty="0"/>
              <a:t>Figure 1. </a:t>
            </a:r>
            <a:r>
              <a:rPr lang="en-US" sz="2200" dirty="0"/>
              <a:t>Study area map displaying the locations and network providers for 557 in situ stations used in this analysis. All data were provided by The Ohio State University (</a:t>
            </a:r>
            <a:r>
              <a:rPr lang="en-US" sz="2200" dirty="0">
                <a:hlinkClick r:id="rId8"/>
              </a:rPr>
              <a:t>http://www.nationalsoilmoisture.com</a:t>
            </a:r>
            <a:r>
              <a:rPr lang="en-US" sz="2200" dirty="0"/>
              <a:t>) and the University of Georgia weather network (</a:t>
            </a:r>
            <a:r>
              <a:rPr lang="en-US" sz="2200" dirty="0">
                <a:hlinkClick r:id="rId9"/>
              </a:rPr>
              <a:t>http://www.georgiaweather.net</a:t>
            </a:r>
            <a:r>
              <a:rPr lang="en-US" sz="2200" dirty="0"/>
              <a:t>)  </a:t>
            </a:r>
          </a:p>
        </p:txBody>
      </p:sp>
      <p:sp>
        <p:nvSpPr>
          <p:cNvPr id="25" name="Text Placeholder 44">
            <a:extLst>
              <a:ext uri="{FF2B5EF4-FFF2-40B4-BE49-F238E27FC236}">
                <a16:creationId xmlns:a16="http://schemas.microsoft.com/office/drawing/2014/main" id="{4274B5D3-9074-AA83-0163-4DA19B06F6A3}"/>
              </a:ext>
            </a:extLst>
          </p:cNvPr>
          <p:cNvSpPr txBox="1">
            <a:spLocks/>
          </p:cNvSpPr>
          <p:nvPr/>
        </p:nvSpPr>
        <p:spPr bwMode="auto">
          <a:xfrm>
            <a:off x="16714202" y="18750327"/>
            <a:ext cx="3869081" cy="136647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none" lIns="438857" tIns="219429" rIns="640080" bIns="219429" numCol="1" anchor="ctr" anchorCtr="0" compatLnSpc="1">
            <a:prstTxWarp prst="textNoShape">
              <a:avLst/>
            </a:prstTxWarp>
            <a:spAutoFit/>
          </a:bodyPr>
          <a:lstStyle>
            <a:lvl1pPr marL="0" indent="0" algn="l" defTabSz="4387850" rtl="0" eaLnBrk="1" fontAlgn="base" hangingPunct="1">
              <a:spcBef>
                <a:spcPct val="20000"/>
              </a:spcBef>
              <a:spcAft>
                <a:spcPct val="0"/>
              </a:spcAft>
              <a:buFont typeface="Arial" panose="020B0604020202020204" pitchFamily="34" charset="0"/>
              <a:buNone/>
              <a:defRPr sz="6000" b="1">
                <a:solidFill>
                  <a:schemeClr val="tx1"/>
                </a:solidFill>
                <a:latin typeface="+mn-lt"/>
                <a:ea typeface="+mn-ea"/>
                <a:cs typeface="+mn-cs"/>
              </a:defRPr>
            </a:lvl1pPr>
            <a:lvl2pPr marL="2193925" indent="0" algn="l" defTabSz="4387850" rtl="0" eaLnBrk="1" fontAlgn="base" hangingPunct="1">
              <a:spcBef>
                <a:spcPct val="20000"/>
              </a:spcBef>
              <a:spcAft>
                <a:spcPct val="0"/>
              </a:spcAft>
              <a:buFont typeface="Arial" panose="020B0604020202020204" pitchFamily="34" charset="0"/>
              <a:buNone/>
              <a:defRPr sz="13400" b="1">
                <a:solidFill>
                  <a:schemeClr val="tx1"/>
                </a:solidFill>
                <a:latin typeface="+mn-lt"/>
              </a:defRPr>
            </a:lvl2pPr>
            <a:lvl3pPr marL="4387850" indent="0" algn="l" defTabSz="4387850" rtl="0" eaLnBrk="1" fontAlgn="base" hangingPunct="1">
              <a:spcBef>
                <a:spcPct val="20000"/>
              </a:spcBef>
              <a:spcAft>
                <a:spcPct val="0"/>
              </a:spcAft>
              <a:buFont typeface="Arial" panose="020B0604020202020204" pitchFamily="34" charset="0"/>
              <a:buNone/>
              <a:defRPr sz="11500" b="1">
                <a:solidFill>
                  <a:schemeClr val="tx1"/>
                </a:solidFill>
                <a:latin typeface="+mn-lt"/>
              </a:defRPr>
            </a:lvl3pPr>
            <a:lvl4pPr marL="6583363" indent="0" algn="l" defTabSz="4387850" rtl="0" eaLnBrk="1" fontAlgn="base" hangingPunct="1">
              <a:spcBef>
                <a:spcPct val="20000"/>
              </a:spcBef>
              <a:spcAft>
                <a:spcPct val="0"/>
              </a:spcAft>
              <a:buFont typeface="Arial" panose="020B0604020202020204" pitchFamily="34" charset="0"/>
              <a:buNone/>
              <a:defRPr sz="9600" b="1">
                <a:solidFill>
                  <a:schemeClr val="tx1"/>
                </a:solidFill>
                <a:latin typeface="+mn-lt"/>
              </a:defRPr>
            </a:lvl4pPr>
            <a:lvl5pPr marL="8777287" indent="0" algn="l" defTabSz="4387850" rtl="0" eaLnBrk="1" fontAlgn="base" hangingPunct="1">
              <a:spcBef>
                <a:spcPct val="20000"/>
              </a:spcBef>
              <a:spcAft>
                <a:spcPct val="0"/>
              </a:spcAft>
              <a:buFont typeface="Arial" panose="020B0604020202020204" pitchFamily="34" charset="0"/>
              <a:buNone/>
              <a:defRPr sz="9600" b="1">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a:lstStyle>
          <a:p>
            <a:r>
              <a:rPr lang="en-US" kern="0" dirty="0"/>
              <a:t>Results</a:t>
            </a:r>
          </a:p>
        </p:txBody>
      </p:sp>
      <p:pic>
        <p:nvPicPr>
          <p:cNvPr id="26" name="Picture 25">
            <a:extLst>
              <a:ext uri="{FF2B5EF4-FFF2-40B4-BE49-F238E27FC236}">
                <a16:creationId xmlns:a16="http://schemas.microsoft.com/office/drawing/2014/main" id="{D0AF53AD-E54C-A669-6E4C-0BE1AC93FEFD}"/>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8713172" y="24989221"/>
            <a:ext cx="4715309" cy="3474720"/>
          </a:xfrm>
          <a:prstGeom prst="rect">
            <a:avLst/>
          </a:prstGeom>
          <a:noFill/>
        </p:spPr>
      </p:pic>
      <p:pic>
        <p:nvPicPr>
          <p:cNvPr id="27" name="Picture 26">
            <a:extLst>
              <a:ext uri="{FF2B5EF4-FFF2-40B4-BE49-F238E27FC236}">
                <a16:creationId xmlns:a16="http://schemas.microsoft.com/office/drawing/2014/main" id="{0635FB4C-1315-B021-FF7B-88D18742812A}"/>
              </a:ext>
            </a:extLst>
          </p:cNvPr>
          <p:cNvPicPr>
            <a:picLocks noChangeAspect="1"/>
          </p:cNvPicPr>
          <p:nvPr/>
        </p:nvPicPr>
        <p:blipFill rotWithShape="1">
          <a:blip r:embed="rId3">
            <a:extLst>
              <a:ext uri="{28A0092B-C50C-407E-A947-70E740481C1C}">
                <a14:useLocalDpi xmlns:a14="http://schemas.microsoft.com/office/drawing/2010/main" val="0"/>
              </a:ext>
            </a:extLst>
          </a:blip>
          <a:srcRect l="70850" t="28659" b="27689"/>
          <a:stretch/>
        </p:blipFill>
        <p:spPr bwMode="auto">
          <a:xfrm>
            <a:off x="29641800" y="20565427"/>
            <a:ext cx="2963722" cy="4023360"/>
          </a:xfrm>
          <a:prstGeom prst="rect">
            <a:avLst/>
          </a:prstGeom>
          <a:noFill/>
        </p:spPr>
      </p:pic>
      <p:pic>
        <p:nvPicPr>
          <p:cNvPr id="28" name="Picture 27" descr="Graphical user interface, application, timeline&#10;&#10;Description automatically generated">
            <a:extLst>
              <a:ext uri="{FF2B5EF4-FFF2-40B4-BE49-F238E27FC236}">
                <a16:creationId xmlns:a16="http://schemas.microsoft.com/office/drawing/2014/main" id="{54CA5576-0EE4-0597-F43A-135D64705C92}"/>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6742925" y="20413027"/>
            <a:ext cx="5360721" cy="8138160"/>
          </a:xfrm>
          <a:prstGeom prst="rect">
            <a:avLst/>
          </a:prstGeom>
        </p:spPr>
      </p:pic>
      <p:sp>
        <p:nvSpPr>
          <p:cNvPr id="29" name="TextBox 28">
            <a:extLst>
              <a:ext uri="{FF2B5EF4-FFF2-40B4-BE49-F238E27FC236}">
                <a16:creationId xmlns:a16="http://schemas.microsoft.com/office/drawing/2014/main" id="{5C462724-8030-2556-2169-7BC1DC7EB608}"/>
              </a:ext>
            </a:extLst>
          </p:cNvPr>
          <p:cNvSpPr txBox="1"/>
          <p:nvPr/>
        </p:nvSpPr>
        <p:spPr>
          <a:xfrm>
            <a:off x="16810628" y="29236987"/>
            <a:ext cx="16666304" cy="2462213"/>
          </a:xfrm>
          <a:prstGeom prst="rect">
            <a:avLst/>
          </a:prstGeom>
          <a:noFill/>
        </p:spPr>
        <p:txBody>
          <a:bodyPr wrap="square" rtlCol="0">
            <a:spAutoFit/>
          </a:bodyPr>
          <a:lstStyle/>
          <a:p>
            <a:pPr algn="just"/>
            <a:r>
              <a:rPr lang="en-US" sz="2200" b="1" dirty="0"/>
              <a:t>Figure 2. (a) </a:t>
            </a:r>
            <a:r>
              <a:rPr lang="en-US" sz="2200" dirty="0"/>
              <a:t>National distributions (</a:t>
            </a:r>
            <a:r>
              <a:rPr lang="en-US" sz="2200" i="1" dirty="0"/>
              <a:t>n = 557</a:t>
            </a:r>
            <a:r>
              <a:rPr lang="en-US" sz="2200" dirty="0"/>
              <a:t>) of HSS value for 0-, 1-, and 2-month lead warm season maximum temperature forecasts made from 2009 – 2018. Forecasts were made at each station location with unique quantile regression models using different antecedent soil moisture configurations. </a:t>
            </a:r>
            <a:r>
              <a:rPr lang="en-US" sz="2200" b="1" dirty="0"/>
              <a:t>(b) </a:t>
            </a:r>
            <a:r>
              <a:rPr lang="en-US" sz="2200" dirty="0"/>
              <a:t>Maps displaying the data source and layer depth which promotes the highest forecast skill in warm season 0-, 1-, and 2-month lead quantile regression forecast models. Model performance is based on the calculation of HSS values from 2009 – 2018. </a:t>
            </a:r>
            <a:r>
              <a:rPr lang="en-US" sz="2200" b="1" dirty="0"/>
              <a:t>(c)</a:t>
            </a:r>
            <a:r>
              <a:rPr lang="en-US" sz="2200" dirty="0"/>
              <a:t> The percentage of locations where forecasts using varying soil moisture data sources have forecast skill greater than or equal to the skill of forecasts using temperature persistence. Forecast skill is based on HSS values calculated from warm season quantile regression models during 2009 – 2018. </a:t>
            </a:r>
          </a:p>
        </p:txBody>
      </p:sp>
      <p:sp>
        <p:nvSpPr>
          <p:cNvPr id="47" name="TextBox 46">
            <a:extLst>
              <a:ext uri="{FF2B5EF4-FFF2-40B4-BE49-F238E27FC236}">
                <a16:creationId xmlns:a16="http://schemas.microsoft.com/office/drawing/2014/main" id="{93C9D91E-0AA9-5DBA-E1A6-385F1EF45257}"/>
              </a:ext>
            </a:extLst>
          </p:cNvPr>
          <p:cNvSpPr txBox="1"/>
          <p:nvPr/>
        </p:nvSpPr>
        <p:spPr>
          <a:xfrm>
            <a:off x="16742925" y="28653700"/>
            <a:ext cx="440191" cy="430887"/>
          </a:xfrm>
          <a:prstGeom prst="rect">
            <a:avLst/>
          </a:prstGeom>
          <a:noFill/>
        </p:spPr>
        <p:txBody>
          <a:bodyPr wrap="square" rtlCol="0">
            <a:spAutoFit/>
          </a:bodyPr>
          <a:lstStyle/>
          <a:p>
            <a:r>
              <a:rPr lang="en-US" sz="2200" b="1" dirty="0"/>
              <a:t>a)</a:t>
            </a:r>
            <a:endParaRPr lang="en-US" sz="2200" dirty="0"/>
          </a:p>
        </p:txBody>
      </p:sp>
      <p:sp>
        <p:nvSpPr>
          <p:cNvPr id="49" name="TextBox 48">
            <a:extLst>
              <a:ext uri="{FF2B5EF4-FFF2-40B4-BE49-F238E27FC236}">
                <a16:creationId xmlns:a16="http://schemas.microsoft.com/office/drawing/2014/main" id="{CA194DCF-0BE9-7157-8CF3-6AE38692BF65}"/>
              </a:ext>
            </a:extLst>
          </p:cNvPr>
          <p:cNvSpPr txBox="1"/>
          <p:nvPr/>
        </p:nvSpPr>
        <p:spPr>
          <a:xfrm>
            <a:off x="22303043" y="28648527"/>
            <a:ext cx="718640" cy="430887"/>
          </a:xfrm>
          <a:prstGeom prst="rect">
            <a:avLst/>
          </a:prstGeom>
          <a:noFill/>
        </p:spPr>
        <p:txBody>
          <a:bodyPr wrap="square" rtlCol="0">
            <a:spAutoFit/>
          </a:bodyPr>
          <a:lstStyle/>
          <a:p>
            <a:r>
              <a:rPr lang="en-US" sz="2200" b="1" dirty="0"/>
              <a:t>b)</a:t>
            </a:r>
            <a:endParaRPr lang="en-US" sz="2200" dirty="0"/>
          </a:p>
        </p:txBody>
      </p:sp>
      <p:sp>
        <p:nvSpPr>
          <p:cNvPr id="50" name="TextBox 49">
            <a:extLst>
              <a:ext uri="{FF2B5EF4-FFF2-40B4-BE49-F238E27FC236}">
                <a16:creationId xmlns:a16="http://schemas.microsoft.com/office/drawing/2014/main" id="{B013D6E4-EF56-F34D-3D0E-4434947EB0C0}"/>
              </a:ext>
            </a:extLst>
          </p:cNvPr>
          <p:cNvSpPr txBox="1"/>
          <p:nvPr/>
        </p:nvSpPr>
        <p:spPr>
          <a:xfrm>
            <a:off x="28780043" y="28653700"/>
            <a:ext cx="718640" cy="430887"/>
          </a:xfrm>
          <a:prstGeom prst="rect">
            <a:avLst/>
          </a:prstGeom>
          <a:noFill/>
        </p:spPr>
        <p:txBody>
          <a:bodyPr wrap="square" rtlCol="0">
            <a:spAutoFit/>
          </a:bodyPr>
          <a:lstStyle/>
          <a:p>
            <a:r>
              <a:rPr lang="en-US" sz="2200" b="1" dirty="0"/>
              <a:t>c)</a:t>
            </a:r>
            <a:endParaRPr lang="en-US" sz="2200" dirty="0"/>
          </a:p>
        </p:txBody>
      </p:sp>
      <p:grpSp>
        <p:nvGrpSpPr>
          <p:cNvPr id="53" name="Group 52">
            <a:extLst>
              <a:ext uri="{FF2B5EF4-FFF2-40B4-BE49-F238E27FC236}">
                <a16:creationId xmlns:a16="http://schemas.microsoft.com/office/drawing/2014/main" id="{4CCCD741-836A-2A18-9846-5F4AEE84534A}"/>
              </a:ext>
            </a:extLst>
          </p:cNvPr>
          <p:cNvGrpSpPr>
            <a:grpSpLocks noChangeAspect="1"/>
          </p:cNvGrpSpPr>
          <p:nvPr/>
        </p:nvGrpSpPr>
        <p:grpSpPr>
          <a:xfrm>
            <a:off x="34594800" y="11582400"/>
            <a:ext cx="11373199" cy="4572000"/>
            <a:chOff x="4410931" y="56965"/>
            <a:chExt cx="7506311" cy="3017520"/>
          </a:xfrm>
        </p:grpSpPr>
        <p:pic>
          <p:nvPicPr>
            <p:cNvPr id="54" name="Picture 53" descr="A map of the united states&#10;&#10;Description automatically generated">
              <a:extLst>
                <a:ext uri="{FF2B5EF4-FFF2-40B4-BE49-F238E27FC236}">
                  <a16:creationId xmlns:a16="http://schemas.microsoft.com/office/drawing/2014/main" id="{4C7A061E-B392-CD7A-D1D8-E339FA8D1A29}"/>
                </a:ext>
              </a:extLst>
            </p:cNvPr>
            <p:cNvPicPr>
              <a:picLocks noChangeAspect="1"/>
            </p:cNvPicPr>
            <p:nvPr/>
          </p:nvPicPr>
          <p:blipFill rotWithShape="1">
            <a:blip r:embed="rId12">
              <a:extLst>
                <a:ext uri="{28A0092B-C50C-407E-A947-70E740481C1C}">
                  <a14:useLocalDpi xmlns:a14="http://schemas.microsoft.com/office/drawing/2010/main" val="0"/>
                </a:ext>
              </a:extLst>
            </a:blip>
            <a:srcRect l="8755" t="27555" r="9849" b="11125"/>
            <a:stretch/>
          </p:blipFill>
          <p:spPr>
            <a:xfrm>
              <a:off x="5076688" y="56965"/>
              <a:ext cx="6840554" cy="3017520"/>
            </a:xfrm>
            <a:prstGeom prst="rect">
              <a:avLst/>
            </a:prstGeom>
          </p:spPr>
        </p:pic>
        <p:pic>
          <p:nvPicPr>
            <p:cNvPr id="55" name="Picture 54">
              <a:extLst>
                <a:ext uri="{FF2B5EF4-FFF2-40B4-BE49-F238E27FC236}">
                  <a16:creationId xmlns:a16="http://schemas.microsoft.com/office/drawing/2014/main" id="{DFCB8FDA-05D0-2882-10D7-B29452631525}"/>
                </a:ext>
              </a:extLst>
            </p:cNvPr>
            <p:cNvPicPr>
              <a:picLocks noChangeAspect="1"/>
            </p:cNvPicPr>
            <p:nvPr/>
          </p:nvPicPr>
          <p:blipFill rotWithShape="1">
            <a:blip r:embed="rId13"/>
            <a:srcRect l="71136" t="48855" r="24280" b="20168"/>
            <a:stretch/>
          </p:blipFill>
          <p:spPr>
            <a:xfrm>
              <a:off x="4410931" y="2496310"/>
              <a:ext cx="288634" cy="548640"/>
            </a:xfrm>
            <a:prstGeom prst="rect">
              <a:avLst/>
            </a:prstGeom>
          </p:spPr>
        </p:pic>
        <p:sp>
          <p:nvSpPr>
            <p:cNvPr id="56" name="TextBox 55">
              <a:extLst>
                <a:ext uri="{FF2B5EF4-FFF2-40B4-BE49-F238E27FC236}">
                  <a16:creationId xmlns:a16="http://schemas.microsoft.com/office/drawing/2014/main" id="{46DC2FCD-7A9D-882F-84F6-F83FF1CCA01A}"/>
                </a:ext>
              </a:extLst>
            </p:cNvPr>
            <p:cNvSpPr txBox="1"/>
            <p:nvPr/>
          </p:nvSpPr>
          <p:spPr>
            <a:xfrm>
              <a:off x="4702812" y="2496310"/>
              <a:ext cx="3148100" cy="276999"/>
            </a:xfrm>
            <a:prstGeom prst="rect">
              <a:avLst/>
            </a:prstGeom>
            <a:noFill/>
          </p:spPr>
          <p:txBody>
            <a:bodyPr wrap="square" rtlCol="0">
              <a:spAutoFit/>
            </a:bodyPr>
            <a:lstStyle/>
            <a:p>
              <a:r>
                <a:rPr lang="en-US" sz="1200" dirty="0"/>
                <a:t>At least one layer with complete in situ record</a:t>
              </a:r>
            </a:p>
          </p:txBody>
        </p:sp>
        <p:sp>
          <p:nvSpPr>
            <p:cNvPr id="57" name="TextBox 56">
              <a:extLst>
                <a:ext uri="{FF2B5EF4-FFF2-40B4-BE49-F238E27FC236}">
                  <a16:creationId xmlns:a16="http://schemas.microsoft.com/office/drawing/2014/main" id="{E695C5F8-BE92-70C0-D523-F5237470FD40}"/>
                </a:ext>
              </a:extLst>
            </p:cNvPr>
            <p:cNvSpPr txBox="1"/>
            <p:nvPr/>
          </p:nvSpPr>
          <p:spPr>
            <a:xfrm>
              <a:off x="4699565" y="2773398"/>
              <a:ext cx="3493091" cy="276999"/>
            </a:xfrm>
            <a:prstGeom prst="rect">
              <a:avLst/>
            </a:prstGeom>
            <a:noFill/>
          </p:spPr>
          <p:txBody>
            <a:bodyPr wrap="square" rtlCol="0">
              <a:spAutoFit/>
            </a:bodyPr>
            <a:lstStyle/>
            <a:p>
              <a:r>
                <a:rPr lang="en-US" sz="1200" dirty="0"/>
                <a:t>No complete in situ records (removed from analysis)</a:t>
              </a:r>
            </a:p>
          </p:txBody>
        </p:sp>
      </p:grpSp>
      <p:pic>
        <p:nvPicPr>
          <p:cNvPr id="59" name="Picture 58">
            <a:extLst>
              <a:ext uri="{FF2B5EF4-FFF2-40B4-BE49-F238E27FC236}">
                <a16:creationId xmlns:a16="http://schemas.microsoft.com/office/drawing/2014/main" id="{6C57ECEA-2315-BB2A-05F4-583DFD338E8C}"/>
              </a:ext>
            </a:extLst>
          </p:cNvPr>
          <p:cNvPicPr>
            <a:picLocks noChangeAspect="1"/>
          </p:cNvPicPr>
          <p:nvPr/>
        </p:nvPicPr>
        <p:blipFill>
          <a:blip r:embed="rId14"/>
          <a:stretch>
            <a:fillRect/>
          </a:stretch>
        </p:blipFill>
        <p:spPr>
          <a:xfrm>
            <a:off x="35153345" y="19735800"/>
            <a:ext cx="14534613" cy="4754880"/>
          </a:xfrm>
          <a:prstGeom prst="rect">
            <a:avLst/>
          </a:prstGeom>
        </p:spPr>
      </p:pic>
      <p:sp>
        <p:nvSpPr>
          <p:cNvPr id="5" name="TextBox 4">
            <a:extLst>
              <a:ext uri="{FF2B5EF4-FFF2-40B4-BE49-F238E27FC236}">
                <a16:creationId xmlns:a16="http://schemas.microsoft.com/office/drawing/2014/main" id="{C0F0574C-D746-C8CD-AD69-9AD71E5CD818}"/>
              </a:ext>
            </a:extLst>
          </p:cNvPr>
          <p:cNvSpPr txBox="1"/>
          <p:nvPr/>
        </p:nvSpPr>
        <p:spPr>
          <a:xfrm>
            <a:off x="46139810" y="12344400"/>
            <a:ext cx="4247191" cy="3139321"/>
          </a:xfrm>
          <a:prstGeom prst="rect">
            <a:avLst/>
          </a:prstGeom>
          <a:noFill/>
        </p:spPr>
        <p:txBody>
          <a:bodyPr wrap="square" rtlCol="0">
            <a:spAutoFit/>
          </a:bodyPr>
          <a:lstStyle/>
          <a:p>
            <a:pPr algn="just"/>
            <a:r>
              <a:rPr lang="en-US" sz="2200" b="1" dirty="0"/>
              <a:t>Figure 3. </a:t>
            </a:r>
            <a:r>
              <a:rPr lang="en-US" sz="2200" dirty="0"/>
              <a:t>Map displaying locations that are removed from analysis because there is missing data at all three depths (red). Locations that have at least one soil layer with a complete monthly in situ record (black) are used in the improved model validation techniques. </a:t>
            </a:r>
          </a:p>
        </p:txBody>
      </p:sp>
      <p:sp>
        <p:nvSpPr>
          <p:cNvPr id="6" name="TextBox 5">
            <a:extLst>
              <a:ext uri="{FF2B5EF4-FFF2-40B4-BE49-F238E27FC236}">
                <a16:creationId xmlns:a16="http://schemas.microsoft.com/office/drawing/2014/main" id="{CACD4563-C164-DF42-4689-E0403C869FD2}"/>
              </a:ext>
            </a:extLst>
          </p:cNvPr>
          <p:cNvSpPr txBox="1"/>
          <p:nvPr/>
        </p:nvSpPr>
        <p:spPr>
          <a:xfrm>
            <a:off x="34518600" y="18094404"/>
            <a:ext cx="15765493" cy="1446550"/>
          </a:xfrm>
          <a:prstGeom prst="rect">
            <a:avLst/>
          </a:prstGeom>
          <a:noFill/>
        </p:spPr>
        <p:txBody>
          <a:bodyPr wrap="square" rtlCol="0">
            <a:spAutoFit/>
          </a:bodyPr>
          <a:lstStyle/>
          <a:p>
            <a:pPr algn="just"/>
            <a:r>
              <a:rPr lang="en-US" sz="2200" b="1" dirty="0"/>
              <a:t>Table 1. </a:t>
            </a:r>
            <a:r>
              <a:rPr lang="en-US" sz="2200" dirty="0"/>
              <a:t>National distributions of HSS values for 0-month lead warm season maximum temperature forecasts made from 2009 – 2018. Results are compared between the initial analysis using all stations and the revised analysis with a more stringent selection of stations. Results are also compared based on skill scores using in-sample and out-of-sample model validation. </a:t>
            </a:r>
          </a:p>
        </p:txBody>
      </p:sp>
    </p:spTree>
    <p:extLst>
      <p:ext uri="{BB962C8B-B14F-4D97-AF65-F5344CB8AC3E}">
        <p14:creationId xmlns:p14="http://schemas.microsoft.com/office/powerpoint/2010/main" val="3303315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43">
            <a:extLst>
              <a:ext uri="{FF2B5EF4-FFF2-40B4-BE49-F238E27FC236}">
                <a16:creationId xmlns:a16="http://schemas.microsoft.com/office/drawing/2014/main" id="{ABD8B8BA-46D9-14FE-9827-F396464F43D4}"/>
              </a:ext>
            </a:extLst>
          </p:cNvPr>
          <p:cNvSpPr txBox="1">
            <a:spLocks/>
          </p:cNvSpPr>
          <p:nvPr/>
        </p:nvSpPr>
        <p:spPr bwMode="auto">
          <a:xfrm>
            <a:off x="16611600" y="20111672"/>
            <a:ext cx="17007840" cy="11654406"/>
          </a:xfrm>
          <a:prstGeom prst="rect">
            <a:avLst/>
          </a:prstGeom>
          <a:noFill/>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a:extLst>
            <a:ext uri="{909E8E84-426E-40DD-AFC4-6F175D3DCCD1}">
              <a14:hiddenFill xmlns:a14="http://schemas.microsoft.com/office/drawing/2010/main">
                <a:solidFill>
                  <a:srgbClr val="FFFFFF"/>
                </a:solidFill>
              </a14:hiddenFill>
            </a:ext>
          </a:extLst>
        </p:spPr>
        <p:txBody>
          <a:bodyPr vert="horz" wrap="square" lIns="457200" tIns="274320" rIns="457200" bIns="274320" numCol="1" anchor="ctr" anchorCtr="0" compatLnSpc="1">
            <a:prstTxWarp prst="textNoShape">
              <a:avLst/>
            </a:prstTxWarp>
          </a:bodyPr>
          <a:lstStyle>
            <a:lvl1pPr marL="0" indent="0" algn="l" defTabSz="4387850" rtl="0" eaLnBrk="1" fontAlgn="base" hangingPunct="1">
              <a:spcBef>
                <a:spcPct val="20000"/>
              </a:spcBef>
              <a:spcAft>
                <a:spcPct val="0"/>
              </a:spcAft>
              <a:buFont typeface="Arial" panose="020B0604020202020204" pitchFamily="34" charset="0"/>
              <a:buNone/>
              <a:defRPr sz="4000" b="0">
                <a:solidFill>
                  <a:schemeClr val="tx1"/>
                </a:solidFill>
                <a:latin typeface="+mn-lt"/>
                <a:ea typeface="+mn-ea"/>
                <a:cs typeface="+mn-cs"/>
              </a:defRPr>
            </a:lvl1pPr>
            <a:lvl2pPr marL="2193925" indent="0" algn="l" defTabSz="4387850" rtl="0" eaLnBrk="1" fontAlgn="base" hangingPunct="1">
              <a:spcBef>
                <a:spcPct val="20000"/>
              </a:spcBef>
              <a:spcAft>
                <a:spcPct val="0"/>
              </a:spcAft>
              <a:buFont typeface="Arial" panose="020B0604020202020204" pitchFamily="34" charset="0"/>
              <a:buNone/>
              <a:defRPr sz="4000">
                <a:solidFill>
                  <a:schemeClr val="tx1"/>
                </a:solidFill>
                <a:latin typeface="+mn-lt"/>
              </a:defRPr>
            </a:lvl2pPr>
            <a:lvl3pPr marL="5530850"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3pPr>
            <a:lvl4pPr marL="7726363"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4pPr>
            <a:lvl5pPr marL="9920287"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a:lstStyle>
          <a:p>
            <a:endParaRPr lang="en-US" sz="3600" kern="0" dirty="0"/>
          </a:p>
        </p:txBody>
      </p:sp>
      <p:pic>
        <p:nvPicPr>
          <p:cNvPr id="30" name="Picture 29">
            <a:extLst>
              <a:ext uri="{FF2B5EF4-FFF2-40B4-BE49-F238E27FC236}">
                <a16:creationId xmlns:a16="http://schemas.microsoft.com/office/drawing/2014/main" id="{D1D80615-D8D5-C304-3B1E-1CB9FB082BB6}"/>
              </a:ext>
            </a:extLst>
          </p:cNvPr>
          <p:cNvPicPr>
            <a:picLocks noChangeAspect="1"/>
          </p:cNvPicPr>
          <p:nvPr/>
        </p:nvPicPr>
        <p:blipFill rotWithShape="1">
          <a:blip r:embed="rId3">
            <a:extLst>
              <a:ext uri="{28A0092B-C50C-407E-A947-70E740481C1C}">
                <a14:useLocalDpi xmlns:a14="http://schemas.microsoft.com/office/drawing/2010/main" val="0"/>
              </a:ext>
            </a:extLst>
          </a:blip>
          <a:srcRect r="28962"/>
          <a:stretch/>
        </p:blipFill>
        <p:spPr bwMode="auto">
          <a:xfrm>
            <a:off x="22283455" y="20565427"/>
            <a:ext cx="6377028" cy="8138160"/>
          </a:xfrm>
          <a:prstGeom prst="rect">
            <a:avLst/>
          </a:prstGeom>
          <a:noFill/>
        </p:spPr>
      </p:pic>
      <p:sp>
        <p:nvSpPr>
          <p:cNvPr id="40" name="Text Placeholder 39">
            <a:extLst>
              <a:ext uri="{FF2B5EF4-FFF2-40B4-BE49-F238E27FC236}">
                <a16:creationId xmlns:a16="http://schemas.microsoft.com/office/drawing/2014/main" id="{8542A888-ADBF-2641-AA37-30869EE81E92}"/>
              </a:ext>
            </a:extLst>
          </p:cNvPr>
          <p:cNvSpPr>
            <a:spLocks noGrp="1"/>
          </p:cNvSpPr>
          <p:nvPr>
            <p:ph type="body" sz="quarter" idx="18"/>
          </p:nvPr>
        </p:nvSpPr>
        <p:spPr>
          <a:xfrm>
            <a:off x="610210" y="18054273"/>
            <a:ext cx="15362238" cy="13721127"/>
          </a:xfrm>
        </p:spPr>
        <p:txBody>
          <a:bodyPr wrap="square" anchor="t" anchorCtr="0"/>
          <a:lstStyle/>
          <a:p>
            <a:pPr marL="571500" indent="-571500">
              <a:buFont typeface="Arial" panose="020B0604020202020204" pitchFamily="34" charset="0"/>
              <a:buChar char="•"/>
            </a:pPr>
            <a:r>
              <a:rPr lang="en-US" sz="3200" kern="0" dirty="0"/>
              <a:t>Monthly </a:t>
            </a:r>
            <a:r>
              <a:rPr lang="en-US" sz="3200" kern="0" dirty="0" err="1"/>
              <a:t>Precip</a:t>
            </a:r>
            <a:r>
              <a:rPr lang="en-US" sz="3200" kern="0" dirty="0"/>
              <a:t> Data (Jan 200</a:t>
            </a:r>
            <a:r>
              <a:rPr lang="en-US" sz="3200" dirty="0"/>
              <a:t>0</a:t>
            </a:r>
            <a:r>
              <a:rPr lang="en-US" sz="3200" kern="0" dirty="0"/>
              <a:t> –  May 2024) retrieved from the Missouri </a:t>
            </a:r>
            <a:r>
              <a:rPr lang="en-US" sz="3200" kern="0" dirty="0" err="1"/>
              <a:t>Mesonet</a:t>
            </a:r>
            <a:r>
              <a:rPr lang="en-US" sz="3200" kern="0" dirty="0"/>
              <a:t> (Figure 1)</a:t>
            </a:r>
          </a:p>
          <a:p>
            <a:pPr marL="571500" indent="-571500">
              <a:buFont typeface="Arial" panose="020B0604020202020204" pitchFamily="34" charset="0"/>
              <a:buChar char="•"/>
            </a:pPr>
            <a:r>
              <a:rPr lang="en-US" sz="3200" kern="0" dirty="0"/>
              <a:t>Quality control used to filter usable and unusable stations</a:t>
            </a:r>
          </a:p>
          <a:p>
            <a:pPr marL="571500" indent="-571500">
              <a:buFont typeface="Arial" panose="020B0604020202020204" pitchFamily="34" charset="0"/>
              <a:buChar char="•"/>
            </a:pPr>
            <a:r>
              <a:rPr lang="en-US" sz="3200" dirty="0"/>
              <a:t>The vast majority of measurements are from the Missouri </a:t>
            </a:r>
            <a:r>
              <a:rPr lang="en-US" sz="3200" dirty="0" err="1"/>
              <a:t>Mesonet</a:t>
            </a:r>
            <a:r>
              <a:rPr lang="en-US" sz="3200" dirty="0"/>
              <a:t>, with exceptions clearly denoted in the data</a:t>
            </a:r>
            <a:endParaRPr lang="en-US" sz="3200" kern="0" dirty="0"/>
          </a:p>
          <a:p>
            <a:pPr marL="571500" indent="-571500">
              <a:buFont typeface="Arial" panose="020B0604020202020204" pitchFamily="34" charset="0"/>
              <a:buChar char="•"/>
            </a:pPr>
            <a:r>
              <a:rPr lang="en-US" sz="3200" dirty="0"/>
              <a:t>In situ data are compared with monthly soil moisture data from the North American Land Data Assimilation Phase-2 (NLDAS-2) Noah model</a:t>
            </a:r>
          </a:p>
          <a:p>
            <a:pPr marL="1371600" lvl="1" indent="-571500">
              <a:buFont typeface="Arial" panose="020B0604020202020204" pitchFamily="34" charset="0"/>
              <a:buChar char="•"/>
            </a:pPr>
            <a:r>
              <a:rPr lang="en-US" sz="2800" dirty="0"/>
              <a:t>Soil layer 1 (0 - 10 cm), Soil layer 2 (10 - 40 cm), Soil layer 3 (40 - 100 cm)</a:t>
            </a:r>
          </a:p>
          <a:p>
            <a:pPr marL="1371600" lvl="1" indent="-571500">
              <a:buFont typeface="Arial" panose="020B0604020202020204" pitchFamily="34" charset="0"/>
              <a:buChar char="•"/>
            </a:pPr>
            <a:r>
              <a:rPr lang="en-US" sz="2800" dirty="0"/>
              <a:t>In situ data are aggregated to NLDAS layers by averaging any measurements that fall within the range of depths</a:t>
            </a:r>
          </a:p>
          <a:p>
            <a:pPr marL="571500" indent="-571500">
              <a:buFont typeface="Arial" panose="020B0604020202020204" pitchFamily="34" charset="0"/>
              <a:buChar char="•"/>
            </a:pPr>
            <a:r>
              <a:rPr lang="en-US" sz="3200" dirty="0"/>
              <a:t>Monthly temperature and precipitation data from PRISM (</a:t>
            </a:r>
            <a:r>
              <a:rPr lang="en-US" sz="3200" dirty="0">
                <a:hlinkClick r:id="rId4"/>
              </a:rPr>
              <a:t>http://prism.oregonstate.edu</a:t>
            </a:r>
            <a:r>
              <a:rPr lang="en-US" sz="3200" dirty="0"/>
              <a:t>)</a:t>
            </a:r>
          </a:p>
          <a:p>
            <a:pPr marL="1371600" lvl="1" indent="-571500">
              <a:buFont typeface="Arial" panose="020B0604020202020204" pitchFamily="34" charset="0"/>
              <a:buChar char="•"/>
            </a:pPr>
            <a:r>
              <a:rPr lang="en-US" sz="2800" dirty="0"/>
              <a:t>Precipitation data used to calculate the Standardized Precipitation Index (SPI)</a:t>
            </a:r>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p:txBody>
      </p:sp>
      <p:sp>
        <p:nvSpPr>
          <p:cNvPr id="33" name="Text Placeholder 32">
            <a:extLst>
              <a:ext uri="{FF2B5EF4-FFF2-40B4-BE49-F238E27FC236}">
                <a16:creationId xmlns:a16="http://schemas.microsoft.com/office/drawing/2014/main" id="{431A677F-1A3B-A642-8E5C-82E72C9E2B74}"/>
              </a:ext>
            </a:extLst>
          </p:cNvPr>
          <p:cNvSpPr>
            <a:spLocks noGrp="1"/>
          </p:cNvSpPr>
          <p:nvPr>
            <p:ph type="body" sz="quarter" idx="11"/>
          </p:nvPr>
        </p:nvSpPr>
        <p:spPr>
          <a:xfrm>
            <a:off x="16920384" y="340587"/>
            <a:ext cx="33905016" cy="4460014"/>
          </a:xfrm>
        </p:spPr>
        <p:txBody>
          <a:bodyPr>
            <a:normAutofit/>
          </a:bodyPr>
          <a:lstStyle/>
          <a:p>
            <a:pPr algn="just"/>
            <a:r>
              <a:rPr lang="en-US" sz="8000" dirty="0"/>
              <a:t>Characterizing Drought Intensity, Frequency, and Duration in Missouri using the Missouri </a:t>
            </a:r>
            <a:r>
              <a:rPr lang="en-US" sz="8000" dirty="0" err="1"/>
              <a:t>Mesonet</a:t>
            </a:r>
            <a:r>
              <a:rPr lang="en-US" sz="8000" dirty="0"/>
              <a:t> Network</a:t>
            </a:r>
          </a:p>
        </p:txBody>
      </p:sp>
      <p:sp>
        <p:nvSpPr>
          <p:cNvPr id="34" name="Text Placeholder 33">
            <a:extLst>
              <a:ext uri="{FF2B5EF4-FFF2-40B4-BE49-F238E27FC236}">
                <a16:creationId xmlns:a16="http://schemas.microsoft.com/office/drawing/2014/main" id="{25B2EFCD-9780-AC48-BC2D-1F494FC1F9E6}"/>
              </a:ext>
            </a:extLst>
          </p:cNvPr>
          <p:cNvSpPr>
            <a:spLocks noGrp="1"/>
          </p:cNvSpPr>
          <p:nvPr>
            <p:ph type="body" sz="quarter" idx="12"/>
          </p:nvPr>
        </p:nvSpPr>
        <p:spPr>
          <a:xfrm>
            <a:off x="16992600" y="4709909"/>
            <a:ext cx="31222950" cy="1303117"/>
          </a:xfrm>
        </p:spPr>
        <p:txBody>
          <a:bodyPr/>
          <a:lstStyle/>
          <a:p>
            <a:r>
              <a:rPr lang="en-US" sz="4800" dirty="0"/>
              <a:t>Zack Leasor (leasorz@missouri.edu) , Thomas Schwent (tpsqmd@umsystem.edu)</a:t>
            </a:r>
          </a:p>
        </p:txBody>
      </p:sp>
      <p:sp>
        <p:nvSpPr>
          <p:cNvPr id="35" name="Text Placeholder 34">
            <a:extLst>
              <a:ext uri="{FF2B5EF4-FFF2-40B4-BE49-F238E27FC236}">
                <a16:creationId xmlns:a16="http://schemas.microsoft.com/office/drawing/2014/main" id="{578D499F-1C16-144F-82CA-D28F0E89D1CC}"/>
              </a:ext>
            </a:extLst>
          </p:cNvPr>
          <p:cNvSpPr>
            <a:spLocks noGrp="1"/>
          </p:cNvSpPr>
          <p:nvPr>
            <p:ph type="body" sz="quarter" idx="13"/>
          </p:nvPr>
        </p:nvSpPr>
        <p:spPr>
          <a:xfrm>
            <a:off x="610210" y="9301593"/>
            <a:ext cx="15362238" cy="6548007"/>
          </a:xfrm>
        </p:spPr>
        <p:txBody>
          <a:bodyPr anchor="ctr" anchorCtr="0"/>
          <a:lstStyle/>
          <a:p>
            <a:pPr algn="just"/>
            <a:r>
              <a:rPr lang="en-US" sz="3600" dirty="0"/>
              <a:t>Missouri has never had a drought climatology analysis using Missouri </a:t>
            </a:r>
            <a:r>
              <a:rPr lang="en-US" sz="3600" dirty="0" err="1"/>
              <a:t>Mesonet</a:t>
            </a:r>
            <a:r>
              <a:rPr lang="en-US" sz="3600" dirty="0"/>
              <a:t> data. This has led to a lack of observed data density, resulting in the use of derived products from the NEXRAD network and other sources to fill in the gaps. This approach will allow for a better understand of Missouri’s drought climatology over the past 20 years. This is important because drought patterns in Missouri have significant implications in many sectors. This ranges from agriculture to tourism, to public health. </a:t>
            </a:r>
          </a:p>
        </p:txBody>
      </p:sp>
      <p:sp>
        <p:nvSpPr>
          <p:cNvPr id="36" name="Text Placeholder 35">
            <a:extLst>
              <a:ext uri="{FF2B5EF4-FFF2-40B4-BE49-F238E27FC236}">
                <a16:creationId xmlns:a16="http://schemas.microsoft.com/office/drawing/2014/main" id="{4BDA02E6-1478-CB46-BDC7-FE07C87757C7}"/>
              </a:ext>
            </a:extLst>
          </p:cNvPr>
          <p:cNvSpPr>
            <a:spLocks noGrp="1"/>
          </p:cNvSpPr>
          <p:nvPr>
            <p:ph type="body" sz="quarter" idx="14"/>
          </p:nvPr>
        </p:nvSpPr>
        <p:spPr>
          <a:xfrm>
            <a:off x="707108" y="7929927"/>
            <a:ext cx="4931692" cy="1366473"/>
          </a:xfrm>
        </p:spPr>
        <p:txBody>
          <a:bodyPr/>
          <a:lstStyle/>
          <a:p>
            <a:r>
              <a:rPr lang="en-US" dirty="0"/>
              <a:t>Motivation</a:t>
            </a:r>
          </a:p>
        </p:txBody>
      </p:sp>
      <p:sp>
        <p:nvSpPr>
          <p:cNvPr id="37" name="Text Placeholder 36">
            <a:extLst>
              <a:ext uri="{FF2B5EF4-FFF2-40B4-BE49-F238E27FC236}">
                <a16:creationId xmlns:a16="http://schemas.microsoft.com/office/drawing/2014/main" id="{E25BBC09-06EB-4040-B91A-1799B557F33F}"/>
              </a:ext>
            </a:extLst>
          </p:cNvPr>
          <p:cNvSpPr>
            <a:spLocks noGrp="1"/>
          </p:cNvSpPr>
          <p:nvPr>
            <p:ph type="body" sz="quarter" idx="15"/>
          </p:nvPr>
        </p:nvSpPr>
        <p:spPr>
          <a:xfrm>
            <a:off x="34282492" y="9296466"/>
            <a:ext cx="16276320" cy="15224488"/>
          </a:xfrm>
        </p:spPr>
        <p:txBody>
          <a:bodyPr anchor="t" anchorCtr="0"/>
          <a:lstStyle/>
          <a:p>
            <a:pPr marL="571500" indent="-571500">
              <a:spcBef>
                <a:spcPts val="24"/>
              </a:spcBef>
              <a:spcAft>
                <a:spcPts val="800"/>
              </a:spcAft>
              <a:buFont typeface="Arial" panose="020B0604020202020204" pitchFamily="34" charset="0"/>
              <a:buChar char="•"/>
            </a:pPr>
            <a:r>
              <a:rPr lang="en-US" sz="2800" dirty="0"/>
              <a:t>Results from the initial analysis are based only on in-sample model validation with a tolerance for up to 20 months (33.3%) of missing monthly data</a:t>
            </a:r>
          </a:p>
          <a:p>
            <a:pPr marL="571500" indent="-571500">
              <a:spcBef>
                <a:spcPts val="24"/>
              </a:spcBef>
              <a:spcAft>
                <a:spcPts val="800"/>
              </a:spcAft>
              <a:buFont typeface="Arial" panose="020B0604020202020204" pitchFamily="34" charset="0"/>
              <a:buChar char="•"/>
            </a:pPr>
            <a:r>
              <a:rPr lang="en-US" sz="2800" dirty="0"/>
              <a:t>To reevaluate the sensitivy, a more stringent selection of stations (no missing data) is used, eliminating 153 locations from the initial analysis (Figure 3)</a:t>
            </a:r>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spcAft>
                <a:spcPts val="800"/>
              </a:spcAft>
              <a:buFont typeface="Arial" panose="020B0604020202020204" pitchFamily="34" charset="0"/>
              <a:buChar char="•"/>
            </a:pPr>
            <a:r>
              <a:rPr lang="en-US" sz="2800" dirty="0"/>
              <a:t>Rather than using an in-sample model validation, an out-of-sample cross validation is implemented by removing one year and holding out for model validation 10 times (folds)</a:t>
            </a:r>
          </a:p>
          <a:p>
            <a:pPr marL="571500" indent="-571500">
              <a:spcBef>
                <a:spcPts val="24"/>
              </a:spcBef>
              <a:spcAft>
                <a:spcPts val="800"/>
              </a:spcAft>
              <a:buFont typeface="Arial" panose="020B0604020202020204" pitchFamily="34" charset="0"/>
              <a:buChar char="•"/>
            </a:pPr>
            <a:r>
              <a:rPr lang="en-US" sz="2800" dirty="0"/>
              <a:t>The resultant skill scores are based only on the revised out-of-sample cross validation</a:t>
            </a:r>
          </a:p>
        </p:txBody>
      </p:sp>
      <p:sp>
        <p:nvSpPr>
          <p:cNvPr id="38" name="Text Placeholder 37">
            <a:extLst>
              <a:ext uri="{FF2B5EF4-FFF2-40B4-BE49-F238E27FC236}">
                <a16:creationId xmlns:a16="http://schemas.microsoft.com/office/drawing/2014/main" id="{45E29657-AF96-D648-B49C-93367A039C82}"/>
              </a:ext>
            </a:extLst>
          </p:cNvPr>
          <p:cNvSpPr>
            <a:spLocks noGrp="1"/>
          </p:cNvSpPr>
          <p:nvPr>
            <p:ph type="body" sz="quarter" idx="16"/>
          </p:nvPr>
        </p:nvSpPr>
        <p:spPr>
          <a:xfrm>
            <a:off x="34397591" y="7924800"/>
            <a:ext cx="5193161" cy="1366473"/>
          </a:xfrm>
        </p:spPr>
        <p:txBody>
          <a:bodyPr/>
          <a:lstStyle/>
          <a:p>
            <a:r>
              <a:rPr lang="en-US" dirty="0"/>
              <a:t>Discussion</a:t>
            </a:r>
          </a:p>
        </p:txBody>
      </p:sp>
      <p:sp>
        <p:nvSpPr>
          <p:cNvPr id="41" name="Text Placeholder 40">
            <a:extLst>
              <a:ext uri="{FF2B5EF4-FFF2-40B4-BE49-F238E27FC236}">
                <a16:creationId xmlns:a16="http://schemas.microsoft.com/office/drawing/2014/main" id="{CA75A1F6-AB9D-9C4A-A017-147D0E7EB2E1}"/>
              </a:ext>
            </a:extLst>
          </p:cNvPr>
          <p:cNvSpPr>
            <a:spLocks noGrp="1"/>
          </p:cNvSpPr>
          <p:nvPr>
            <p:ph type="body" sz="quarter" idx="19"/>
          </p:nvPr>
        </p:nvSpPr>
        <p:spPr>
          <a:xfrm>
            <a:off x="747000" y="16692927"/>
            <a:ext cx="2758200" cy="1366473"/>
          </a:xfrm>
        </p:spPr>
        <p:txBody>
          <a:bodyPr/>
          <a:lstStyle/>
          <a:p>
            <a:r>
              <a:rPr lang="en-US" dirty="0"/>
              <a:t>Data</a:t>
            </a:r>
          </a:p>
        </p:txBody>
      </p:sp>
      <p:sp>
        <p:nvSpPr>
          <p:cNvPr id="42" name="Text Placeholder 41">
            <a:extLst>
              <a:ext uri="{FF2B5EF4-FFF2-40B4-BE49-F238E27FC236}">
                <a16:creationId xmlns:a16="http://schemas.microsoft.com/office/drawing/2014/main" id="{4A29C1DE-4E7C-3B4A-9A6D-4D4CA17A6DB8}"/>
              </a:ext>
            </a:extLst>
          </p:cNvPr>
          <p:cNvSpPr>
            <a:spLocks noGrp="1"/>
          </p:cNvSpPr>
          <p:nvPr>
            <p:ph type="body" sz="quarter" idx="20"/>
          </p:nvPr>
        </p:nvSpPr>
        <p:spPr>
          <a:xfrm>
            <a:off x="34282492" y="26824238"/>
            <a:ext cx="16276320" cy="4951162"/>
          </a:xfrm>
        </p:spPr>
        <p:txBody>
          <a:bodyPr/>
          <a:lstStyle/>
          <a:p>
            <a:pPr marL="571500" indent="-571500">
              <a:buFont typeface="Arial" panose="020B0604020202020204" pitchFamily="34" charset="0"/>
              <a:buChar char="•"/>
            </a:pPr>
            <a:r>
              <a:rPr lang="en-US" sz="3200" dirty="0"/>
              <a:t>Even with improved data quality and model validation techniques, preliminary results continue to show that in most cases the statistical forecast models are not sensitive to the type of soil moisture data used</a:t>
            </a:r>
          </a:p>
          <a:p>
            <a:pPr marL="571500" indent="-571500">
              <a:buFont typeface="Arial" panose="020B0604020202020204" pitchFamily="34" charset="0"/>
              <a:buChar char="•"/>
            </a:pPr>
            <a:r>
              <a:rPr lang="en-US" sz="3200" dirty="0"/>
              <a:t>Improving the quality of data and model validation techniques reduces the overall skill of soil moisture-based temperature forecasts</a:t>
            </a:r>
          </a:p>
          <a:p>
            <a:pPr marL="571500" indent="-571500">
              <a:buFont typeface="Arial" panose="020B0604020202020204" pitchFamily="34" charset="0"/>
              <a:buChar char="•"/>
            </a:pPr>
            <a:r>
              <a:rPr lang="en-US" sz="3200" dirty="0"/>
              <a:t>Future research will implement out-of-sample model validation techniques to test whether soil moisture-based forecasts are more skillful than persistence forecasts</a:t>
            </a:r>
          </a:p>
        </p:txBody>
      </p:sp>
      <p:sp>
        <p:nvSpPr>
          <p:cNvPr id="43" name="Text Placeholder 42">
            <a:extLst>
              <a:ext uri="{FF2B5EF4-FFF2-40B4-BE49-F238E27FC236}">
                <a16:creationId xmlns:a16="http://schemas.microsoft.com/office/drawing/2014/main" id="{B43EB2B1-AACF-EC49-80B4-087E349B5943}"/>
              </a:ext>
            </a:extLst>
          </p:cNvPr>
          <p:cNvSpPr>
            <a:spLocks noGrp="1"/>
          </p:cNvSpPr>
          <p:nvPr>
            <p:ph type="body" sz="quarter" idx="21"/>
          </p:nvPr>
        </p:nvSpPr>
        <p:spPr>
          <a:xfrm>
            <a:off x="34376681" y="25220101"/>
            <a:ext cx="5704519" cy="1602299"/>
          </a:xfrm>
        </p:spPr>
        <p:txBody>
          <a:bodyPr/>
          <a:lstStyle/>
          <a:p>
            <a:r>
              <a:rPr lang="en-US" dirty="0"/>
              <a:t>Conclusions</a:t>
            </a:r>
          </a:p>
        </p:txBody>
      </p:sp>
      <p:sp>
        <p:nvSpPr>
          <p:cNvPr id="44" name="Text Placeholder 43">
            <a:extLst>
              <a:ext uri="{FF2B5EF4-FFF2-40B4-BE49-F238E27FC236}">
                <a16:creationId xmlns:a16="http://schemas.microsoft.com/office/drawing/2014/main" id="{B94132EE-CF65-D64D-B307-AC6A3BF7A8D0}"/>
              </a:ext>
            </a:extLst>
          </p:cNvPr>
          <p:cNvSpPr>
            <a:spLocks noGrp="1"/>
          </p:cNvSpPr>
          <p:nvPr>
            <p:ph type="body" sz="quarter" idx="22"/>
          </p:nvPr>
        </p:nvSpPr>
        <p:spPr>
          <a:xfrm>
            <a:off x="16612209" y="9291273"/>
            <a:ext cx="17007840" cy="8763000"/>
          </a:xfrm>
        </p:spPr>
        <p:txBody>
          <a:bodyPr/>
          <a:lstStyle/>
          <a:p>
            <a:r>
              <a:rPr lang="en-US" sz="3000" b="1" dirty="0"/>
              <a:t>Data Collection</a:t>
            </a:r>
          </a:p>
          <a:p>
            <a:pPr marL="571500" indent="-571500">
              <a:buFont typeface="Arial" panose="020B0604020202020204" pitchFamily="34" charset="0"/>
              <a:buChar char="•"/>
            </a:pPr>
            <a:r>
              <a:rPr lang="en-US" sz="2800" dirty="0"/>
              <a:t>Daily </a:t>
            </a:r>
            <a:r>
              <a:rPr lang="en-US" sz="2800" dirty="0" err="1"/>
              <a:t>precip</a:t>
            </a:r>
            <a:r>
              <a:rPr lang="en-US" sz="2800" dirty="0"/>
              <a:t> data was manually downloaded from the Missouri </a:t>
            </a:r>
            <a:r>
              <a:rPr lang="en-US" sz="2800" dirty="0" err="1"/>
              <a:t>Mesonet</a:t>
            </a:r>
            <a:r>
              <a:rPr lang="en-US" sz="2800" dirty="0"/>
              <a:t> webpages</a:t>
            </a:r>
          </a:p>
          <a:p>
            <a:pPr marL="571500" indent="-571500">
              <a:buFont typeface="Arial" panose="020B0604020202020204" pitchFamily="34" charset="0"/>
              <a:buChar char="•"/>
            </a:pPr>
            <a:r>
              <a:rPr lang="en-US" sz="2800" dirty="0"/>
              <a:t>Data was run through QC which checked for the date range, missing dates, and anomalous values</a:t>
            </a:r>
          </a:p>
          <a:p>
            <a:pPr marL="571500" indent="-571500">
              <a:buFont typeface="Arial" panose="020B0604020202020204" pitchFamily="34" charset="0"/>
              <a:buChar char="•"/>
            </a:pPr>
            <a:r>
              <a:rPr lang="en-US" sz="2800" dirty="0"/>
              <a:t>Data was then converted from daily to monthly, with proper formatting to run through the NOAA SPI Generator</a:t>
            </a:r>
          </a:p>
          <a:p>
            <a:endParaRPr lang="en-US" sz="2600" dirty="0"/>
          </a:p>
          <a:p>
            <a:r>
              <a:rPr lang="en-US" sz="3000" b="1" dirty="0"/>
              <a:t>Derived Data</a:t>
            </a:r>
          </a:p>
          <a:p>
            <a:pPr marL="457200" indent="-457200">
              <a:buFont typeface="Arial" panose="020B0604020202020204" pitchFamily="34" charset="0"/>
              <a:buChar char="•"/>
            </a:pPr>
            <a:r>
              <a:rPr lang="en-US" sz="3000" dirty="0"/>
              <a:t>SPI Generator data was formatted to export as excel spreadsheets</a:t>
            </a:r>
          </a:p>
          <a:p>
            <a:pPr marL="457200" indent="-457200">
              <a:buFont typeface="Arial" panose="020B0604020202020204" pitchFamily="34" charset="0"/>
              <a:buChar char="•"/>
            </a:pPr>
            <a:r>
              <a:rPr lang="en-US" sz="3000" dirty="0"/>
              <a:t>These were converted to CSV files, which are going to be used for mapping in the future</a:t>
            </a:r>
          </a:p>
          <a:p>
            <a:pPr marL="457200" indent="-457200">
              <a:buFont typeface="Arial" panose="020B0604020202020204" pitchFamily="34" charset="0"/>
              <a:buChar char="•"/>
            </a:pPr>
            <a:r>
              <a:rPr lang="en-US" sz="3000" dirty="0"/>
              <a:t>Derived statistics outputted for each station were SPI, drought period, and drought frequency</a:t>
            </a:r>
          </a:p>
          <a:p>
            <a:pPr marL="457200" indent="-457200">
              <a:buFont typeface="Arial" panose="020B0604020202020204" pitchFamily="34" charset="0"/>
              <a:buChar char="•"/>
            </a:pPr>
            <a:r>
              <a:rPr lang="en-US" sz="3000" dirty="0"/>
              <a:t>These statistics were outputted for 1M, 3M, 6M, and 12M SPIs</a:t>
            </a:r>
          </a:p>
        </p:txBody>
      </p:sp>
      <p:sp>
        <p:nvSpPr>
          <p:cNvPr id="45" name="Text Placeholder 44">
            <a:extLst>
              <a:ext uri="{FF2B5EF4-FFF2-40B4-BE49-F238E27FC236}">
                <a16:creationId xmlns:a16="http://schemas.microsoft.com/office/drawing/2014/main" id="{D6AC257D-5FBF-5E40-B433-FC76FFF16DA4}"/>
              </a:ext>
            </a:extLst>
          </p:cNvPr>
          <p:cNvSpPr>
            <a:spLocks noGrp="1"/>
          </p:cNvSpPr>
          <p:nvPr>
            <p:ph type="body" sz="quarter" idx="23"/>
          </p:nvPr>
        </p:nvSpPr>
        <p:spPr>
          <a:xfrm>
            <a:off x="16687800" y="7929927"/>
            <a:ext cx="4266591" cy="1366473"/>
          </a:xfrm>
        </p:spPr>
        <p:txBody>
          <a:bodyPr/>
          <a:lstStyle/>
          <a:p>
            <a:r>
              <a:rPr lang="en-US" dirty="0"/>
              <a:t>Methods</a:t>
            </a:r>
          </a:p>
        </p:txBody>
      </p:sp>
      <p:pic>
        <p:nvPicPr>
          <p:cNvPr id="2" name="Picture Placeholder 37">
            <a:extLst>
              <a:ext uri="{FF2B5EF4-FFF2-40B4-BE49-F238E27FC236}">
                <a16:creationId xmlns:a16="http://schemas.microsoft.com/office/drawing/2014/main" id="{4A51C26C-DCCA-36ED-5FA9-40661E3582CC}"/>
              </a:ext>
            </a:extLst>
          </p:cNvPr>
          <p:cNvPicPr>
            <a:picLocks noGrp="1" noChangeAspect="1"/>
          </p:cNvPicPr>
          <p:nvPr>
            <p:ph type="pic" sz="quarter" idx="10"/>
          </p:nvPr>
        </p:nvPicPr>
        <p:blipFill rotWithShape="1">
          <a:blip r:embed="rId5">
            <a:extLst>
              <a:ext uri="{28A0092B-C50C-407E-A947-70E740481C1C}">
                <a14:useLocalDpi xmlns:a14="http://schemas.microsoft.com/office/drawing/2010/main" val="0"/>
              </a:ext>
            </a:extLst>
          </a:blip>
          <a:srcRect l="-1684" t="-51109" r="-1446" b="-50858"/>
          <a:stretch/>
        </p:blipFill>
        <p:spPr>
          <a:xfrm>
            <a:off x="609600" y="1192909"/>
            <a:ext cx="15140847" cy="4023360"/>
          </a:xfrm>
        </p:spPr>
      </p:pic>
      <p:sp>
        <p:nvSpPr>
          <p:cNvPr id="17" name="TextBox 16">
            <a:extLst>
              <a:ext uri="{FF2B5EF4-FFF2-40B4-BE49-F238E27FC236}">
                <a16:creationId xmlns:a16="http://schemas.microsoft.com/office/drawing/2014/main" id="{9E7DDF94-9309-59DD-4E61-C84C5345D66F}"/>
              </a:ext>
            </a:extLst>
          </p:cNvPr>
          <p:cNvSpPr txBox="1"/>
          <p:nvPr/>
        </p:nvSpPr>
        <p:spPr>
          <a:xfrm>
            <a:off x="920364" y="30336423"/>
            <a:ext cx="14821655" cy="769441"/>
          </a:xfrm>
          <a:prstGeom prst="rect">
            <a:avLst/>
          </a:prstGeom>
          <a:noFill/>
        </p:spPr>
        <p:txBody>
          <a:bodyPr wrap="square" rtlCol="0">
            <a:spAutoFit/>
          </a:bodyPr>
          <a:lstStyle/>
          <a:p>
            <a:pPr algn="just"/>
            <a:r>
              <a:rPr lang="en-US" sz="2200" b="1" dirty="0"/>
              <a:t>Figure 1. </a:t>
            </a:r>
            <a:r>
              <a:rPr lang="en-US" sz="2200" dirty="0"/>
              <a:t>Study area map displaying the locations of Missouri </a:t>
            </a:r>
            <a:r>
              <a:rPr lang="en-US" sz="2200" dirty="0" err="1"/>
              <a:t>Mesonet</a:t>
            </a:r>
            <a:r>
              <a:rPr lang="en-US" sz="2200" dirty="0"/>
              <a:t> stations (not all used in this analysis). All data were provided by The University of Missouri (</a:t>
            </a:r>
            <a:r>
              <a:rPr lang="en-US" sz="2200" dirty="0">
                <a:hlinkClick r:id="rId6"/>
              </a:rPr>
              <a:t>http://agebb.missouri.edu/weather/stations/</a:t>
            </a:r>
            <a:r>
              <a:rPr lang="en-US" sz="2200" dirty="0"/>
              <a:t>)</a:t>
            </a:r>
          </a:p>
        </p:txBody>
      </p:sp>
      <p:sp>
        <p:nvSpPr>
          <p:cNvPr id="25" name="Text Placeholder 44">
            <a:extLst>
              <a:ext uri="{FF2B5EF4-FFF2-40B4-BE49-F238E27FC236}">
                <a16:creationId xmlns:a16="http://schemas.microsoft.com/office/drawing/2014/main" id="{4274B5D3-9074-AA83-0163-4DA19B06F6A3}"/>
              </a:ext>
            </a:extLst>
          </p:cNvPr>
          <p:cNvSpPr txBox="1">
            <a:spLocks/>
          </p:cNvSpPr>
          <p:nvPr/>
        </p:nvSpPr>
        <p:spPr bwMode="auto">
          <a:xfrm>
            <a:off x="16714202" y="18750327"/>
            <a:ext cx="3869081" cy="136647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none" lIns="438857" tIns="219429" rIns="640080" bIns="219429" numCol="1" anchor="ctr" anchorCtr="0" compatLnSpc="1">
            <a:prstTxWarp prst="textNoShape">
              <a:avLst/>
            </a:prstTxWarp>
            <a:spAutoFit/>
          </a:bodyPr>
          <a:lstStyle>
            <a:lvl1pPr marL="0" indent="0" algn="l" defTabSz="4387850" rtl="0" eaLnBrk="1" fontAlgn="base" hangingPunct="1">
              <a:spcBef>
                <a:spcPct val="20000"/>
              </a:spcBef>
              <a:spcAft>
                <a:spcPct val="0"/>
              </a:spcAft>
              <a:buFont typeface="Arial" panose="020B0604020202020204" pitchFamily="34" charset="0"/>
              <a:buNone/>
              <a:defRPr sz="6000" b="1">
                <a:solidFill>
                  <a:schemeClr val="tx1"/>
                </a:solidFill>
                <a:latin typeface="+mn-lt"/>
                <a:ea typeface="+mn-ea"/>
                <a:cs typeface="+mn-cs"/>
              </a:defRPr>
            </a:lvl1pPr>
            <a:lvl2pPr marL="2193925" indent="0" algn="l" defTabSz="4387850" rtl="0" eaLnBrk="1" fontAlgn="base" hangingPunct="1">
              <a:spcBef>
                <a:spcPct val="20000"/>
              </a:spcBef>
              <a:spcAft>
                <a:spcPct val="0"/>
              </a:spcAft>
              <a:buFont typeface="Arial" panose="020B0604020202020204" pitchFamily="34" charset="0"/>
              <a:buNone/>
              <a:defRPr sz="13400" b="1">
                <a:solidFill>
                  <a:schemeClr val="tx1"/>
                </a:solidFill>
                <a:latin typeface="+mn-lt"/>
              </a:defRPr>
            </a:lvl2pPr>
            <a:lvl3pPr marL="4387850" indent="0" algn="l" defTabSz="4387850" rtl="0" eaLnBrk="1" fontAlgn="base" hangingPunct="1">
              <a:spcBef>
                <a:spcPct val="20000"/>
              </a:spcBef>
              <a:spcAft>
                <a:spcPct val="0"/>
              </a:spcAft>
              <a:buFont typeface="Arial" panose="020B0604020202020204" pitchFamily="34" charset="0"/>
              <a:buNone/>
              <a:defRPr sz="11500" b="1">
                <a:solidFill>
                  <a:schemeClr val="tx1"/>
                </a:solidFill>
                <a:latin typeface="+mn-lt"/>
              </a:defRPr>
            </a:lvl3pPr>
            <a:lvl4pPr marL="6583363" indent="0" algn="l" defTabSz="4387850" rtl="0" eaLnBrk="1" fontAlgn="base" hangingPunct="1">
              <a:spcBef>
                <a:spcPct val="20000"/>
              </a:spcBef>
              <a:spcAft>
                <a:spcPct val="0"/>
              </a:spcAft>
              <a:buFont typeface="Arial" panose="020B0604020202020204" pitchFamily="34" charset="0"/>
              <a:buNone/>
              <a:defRPr sz="9600" b="1">
                <a:solidFill>
                  <a:schemeClr val="tx1"/>
                </a:solidFill>
                <a:latin typeface="+mn-lt"/>
              </a:defRPr>
            </a:lvl4pPr>
            <a:lvl5pPr marL="8777287" indent="0" algn="l" defTabSz="4387850" rtl="0" eaLnBrk="1" fontAlgn="base" hangingPunct="1">
              <a:spcBef>
                <a:spcPct val="20000"/>
              </a:spcBef>
              <a:spcAft>
                <a:spcPct val="0"/>
              </a:spcAft>
              <a:buFont typeface="Arial" panose="020B0604020202020204" pitchFamily="34" charset="0"/>
              <a:buNone/>
              <a:defRPr sz="9600" b="1">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a:lstStyle>
          <a:p>
            <a:r>
              <a:rPr lang="en-US" kern="0" dirty="0"/>
              <a:t>Results</a:t>
            </a:r>
          </a:p>
        </p:txBody>
      </p:sp>
      <p:pic>
        <p:nvPicPr>
          <p:cNvPr id="26" name="Picture 25">
            <a:extLst>
              <a:ext uri="{FF2B5EF4-FFF2-40B4-BE49-F238E27FC236}">
                <a16:creationId xmlns:a16="http://schemas.microsoft.com/office/drawing/2014/main" id="{D0AF53AD-E54C-A669-6E4C-0BE1AC93FEF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8713172" y="24989221"/>
            <a:ext cx="4715309" cy="3474720"/>
          </a:xfrm>
          <a:prstGeom prst="rect">
            <a:avLst/>
          </a:prstGeom>
          <a:noFill/>
        </p:spPr>
      </p:pic>
      <p:pic>
        <p:nvPicPr>
          <p:cNvPr id="27" name="Picture 26">
            <a:extLst>
              <a:ext uri="{FF2B5EF4-FFF2-40B4-BE49-F238E27FC236}">
                <a16:creationId xmlns:a16="http://schemas.microsoft.com/office/drawing/2014/main" id="{0635FB4C-1315-B021-FF7B-88D18742812A}"/>
              </a:ext>
            </a:extLst>
          </p:cNvPr>
          <p:cNvPicPr>
            <a:picLocks noChangeAspect="1"/>
          </p:cNvPicPr>
          <p:nvPr/>
        </p:nvPicPr>
        <p:blipFill rotWithShape="1">
          <a:blip r:embed="rId3">
            <a:extLst>
              <a:ext uri="{28A0092B-C50C-407E-A947-70E740481C1C}">
                <a14:useLocalDpi xmlns:a14="http://schemas.microsoft.com/office/drawing/2010/main" val="0"/>
              </a:ext>
            </a:extLst>
          </a:blip>
          <a:srcRect l="70850" t="28659" b="27689"/>
          <a:stretch/>
        </p:blipFill>
        <p:spPr bwMode="auto">
          <a:xfrm>
            <a:off x="29641800" y="20565427"/>
            <a:ext cx="2963722" cy="4023360"/>
          </a:xfrm>
          <a:prstGeom prst="rect">
            <a:avLst/>
          </a:prstGeom>
          <a:noFill/>
        </p:spPr>
      </p:pic>
      <p:pic>
        <p:nvPicPr>
          <p:cNvPr id="28" name="Picture 27" descr="Graphical user interface, application, timeline&#10;&#10;Description automatically generated">
            <a:extLst>
              <a:ext uri="{FF2B5EF4-FFF2-40B4-BE49-F238E27FC236}">
                <a16:creationId xmlns:a16="http://schemas.microsoft.com/office/drawing/2014/main" id="{54CA5576-0EE4-0597-F43A-135D64705C92}"/>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6742925" y="20413027"/>
            <a:ext cx="5360721" cy="8138160"/>
          </a:xfrm>
          <a:prstGeom prst="rect">
            <a:avLst/>
          </a:prstGeom>
        </p:spPr>
      </p:pic>
      <p:sp>
        <p:nvSpPr>
          <p:cNvPr id="29" name="TextBox 28">
            <a:extLst>
              <a:ext uri="{FF2B5EF4-FFF2-40B4-BE49-F238E27FC236}">
                <a16:creationId xmlns:a16="http://schemas.microsoft.com/office/drawing/2014/main" id="{5C462724-8030-2556-2169-7BC1DC7EB608}"/>
              </a:ext>
            </a:extLst>
          </p:cNvPr>
          <p:cNvSpPr txBox="1"/>
          <p:nvPr/>
        </p:nvSpPr>
        <p:spPr>
          <a:xfrm>
            <a:off x="16810628" y="29236987"/>
            <a:ext cx="16666304" cy="2462213"/>
          </a:xfrm>
          <a:prstGeom prst="rect">
            <a:avLst/>
          </a:prstGeom>
          <a:noFill/>
        </p:spPr>
        <p:txBody>
          <a:bodyPr wrap="square" rtlCol="0">
            <a:spAutoFit/>
          </a:bodyPr>
          <a:lstStyle/>
          <a:p>
            <a:pPr algn="just"/>
            <a:r>
              <a:rPr lang="en-US" sz="2200" b="1" dirty="0"/>
              <a:t>Figure 2. (a) </a:t>
            </a:r>
            <a:r>
              <a:rPr lang="en-US" sz="2200" dirty="0"/>
              <a:t>National distributions (</a:t>
            </a:r>
            <a:r>
              <a:rPr lang="en-US" sz="2200" i="1" dirty="0"/>
              <a:t>n = 557</a:t>
            </a:r>
            <a:r>
              <a:rPr lang="en-US" sz="2200" dirty="0"/>
              <a:t>) of HSS value for 0-, 1-, and 2-month lead warm season maximum temperature forecasts made from 2009 – 2018. Forecasts were made at each station location with unique quantile regression models using different antecedent soil moisture configurations. </a:t>
            </a:r>
            <a:r>
              <a:rPr lang="en-US" sz="2200" b="1" dirty="0"/>
              <a:t>(b) </a:t>
            </a:r>
            <a:r>
              <a:rPr lang="en-US" sz="2200" dirty="0"/>
              <a:t>Maps displaying the data source and layer depth which promotes the highest forecast skill in warm season 0-, 1-, and 2-month lead quantile regression forecast models. Model performance is based on the calculation of HSS values from 2009 – 2018. </a:t>
            </a:r>
            <a:r>
              <a:rPr lang="en-US" sz="2200" b="1" dirty="0"/>
              <a:t>(c)</a:t>
            </a:r>
            <a:r>
              <a:rPr lang="en-US" sz="2200" dirty="0"/>
              <a:t> The percentage of locations where forecasts using varying soil moisture data sources have forecast skill greater than or equal to the skill of forecasts using temperature persistence. Forecast skill is based on HSS values calculated from warm season quantile regression models during 2009 – 2018. </a:t>
            </a:r>
          </a:p>
        </p:txBody>
      </p:sp>
      <p:sp>
        <p:nvSpPr>
          <p:cNvPr id="47" name="TextBox 46">
            <a:extLst>
              <a:ext uri="{FF2B5EF4-FFF2-40B4-BE49-F238E27FC236}">
                <a16:creationId xmlns:a16="http://schemas.microsoft.com/office/drawing/2014/main" id="{93C9D91E-0AA9-5DBA-E1A6-385F1EF45257}"/>
              </a:ext>
            </a:extLst>
          </p:cNvPr>
          <p:cNvSpPr txBox="1"/>
          <p:nvPr/>
        </p:nvSpPr>
        <p:spPr>
          <a:xfrm>
            <a:off x="16742925" y="28653700"/>
            <a:ext cx="440191" cy="430887"/>
          </a:xfrm>
          <a:prstGeom prst="rect">
            <a:avLst/>
          </a:prstGeom>
          <a:noFill/>
        </p:spPr>
        <p:txBody>
          <a:bodyPr wrap="square" rtlCol="0">
            <a:spAutoFit/>
          </a:bodyPr>
          <a:lstStyle/>
          <a:p>
            <a:r>
              <a:rPr lang="en-US" sz="2200" b="1" dirty="0"/>
              <a:t>a)</a:t>
            </a:r>
            <a:endParaRPr lang="en-US" sz="2200" dirty="0"/>
          </a:p>
        </p:txBody>
      </p:sp>
      <p:sp>
        <p:nvSpPr>
          <p:cNvPr id="49" name="TextBox 48">
            <a:extLst>
              <a:ext uri="{FF2B5EF4-FFF2-40B4-BE49-F238E27FC236}">
                <a16:creationId xmlns:a16="http://schemas.microsoft.com/office/drawing/2014/main" id="{CA194DCF-0BE9-7157-8CF3-6AE38692BF65}"/>
              </a:ext>
            </a:extLst>
          </p:cNvPr>
          <p:cNvSpPr txBox="1"/>
          <p:nvPr/>
        </p:nvSpPr>
        <p:spPr>
          <a:xfrm>
            <a:off x="22303043" y="28648527"/>
            <a:ext cx="718640" cy="430887"/>
          </a:xfrm>
          <a:prstGeom prst="rect">
            <a:avLst/>
          </a:prstGeom>
          <a:noFill/>
        </p:spPr>
        <p:txBody>
          <a:bodyPr wrap="square" rtlCol="0">
            <a:spAutoFit/>
          </a:bodyPr>
          <a:lstStyle/>
          <a:p>
            <a:r>
              <a:rPr lang="en-US" sz="2200" b="1" dirty="0"/>
              <a:t>b)</a:t>
            </a:r>
            <a:endParaRPr lang="en-US" sz="2200" dirty="0"/>
          </a:p>
        </p:txBody>
      </p:sp>
      <p:sp>
        <p:nvSpPr>
          <p:cNvPr id="50" name="TextBox 49">
            <a:extLst>
              <a:ext uri="{FF2B5EF4-FFF2-40B4-BE49-F238E27FC236}">
                <a16:creationId xmlns:a16="http://schemas.microsoft.com/office/drawing/2014/main" id="{B013D6E4-EF56-F34D-3D0E-4434947EB0C0}"/>
              </a:ext>
            </a:extLst>
          </p:cNvPr>
          <p:cNvSpPr txBox="1"/>
          <p:nvPr/>
        </p:nvSpPr>
        <p:spPr>
          <a:xfrm>
            <a:off x="28780043" y="28653700"/>
            <a:ext cx="718640" cy="430887"/>
          </a:xfrm>
          <a:prstGeom prst="rect">
            <a:avLst/>
          </a:prstGeom>
          <a:noFill/>
        </p:spPr>
        <p:txBody>
          <a:bodyPr wrap="square" rtlCol="0">
            <a:spAutoFit/>
          </a:bodyPr>
          <a:lstStyle/>
          <a:p>
            <a:r>
              <a:rPr lang="en-US" sz="2200" b="1" dirty="0"/>
              <a:t>c)</a:t>
            </a:r>
            <a:endParaRPr lang="en-US" sz="2200" dirty="0"/>
          </a:p>
        </p:txBody>
      </p:sp>
      <p:grpSp>
        <p:nvGrpSpPr>
          <p:cNvPr id="53" name="Group 52">
            <a:extLst>
              <a:ext uri="{FF2B5EF4-FFF2-40B4-BE49-F238E27FC236}">
                <a16:creationId xmlns:a16="http://schemas.microsoft.com/office/drawing/2014/main" id="{4CCCD741-836A-2A18-9846-5F4AEE84534A}"/>
              </a:ext>
            </a:extLst>
          </p:cNvPr>
          <p:cNvGrpSpPr>
            <a:grpSpLocks noChangeAspect="1"/>
          </p:cNvGrpSpPr>
          <p:nvPr/>
        </p:nvGrpSpPr>
        <p:grpSpPr>
          <a:xfrm>
            <a:off x="34594800" y="11582400"/>
            <a:ext cx="11373199" cy="4572000"/>
            <a:chOff x="4410931" y="56965"/>
            <a:chExt cx="7506311" cy="3017520"/>
          </a:xfrm>
        </p:grpSpPr>
        <p:pic>
          <p:nvPicPr>
            <p:cNvPr id="54" name="Picture 53" descr="A map of the united states&#10;&#10;Description automatically generated">
              <a:extLst>
                <a:ext uri="{FF2B5EF4-FFF2-40B4-BE49-F238E27FC236}">
                  <a16:creationId xmlns:a16="http://schemas.microsoft.com/office/drawing/2014/main" id="{4C7A061E-B392-CD7A-D1D8-E339FA8D1A29}"/>
                </a:ext>
              </a:extLst>
            </p:cNvPr>
            <p:cNvPicPr>
              <a:picLocks noChangeAspect="1"/>
            </p:cNvPicPr>
            <p:nvPr/>
          </p:nvPicPr>
          <p:blipFill rotWithShape="1">
            <a:blip r:embed="rId9">
              <a:extLst>
                <a:ext uri="{28A0092B-C50C-407E-A947-70E740481C1C}">
                  <a14:useLocalDpi xmlns:a14="http://schemas.microsoft.com/office/drawing/2010/main" val="0"/>
                </a:ext>
              </a:extLst>
            </a:blip>
            <a:srcRect l="8755" t="27555" r="9849" b="11125"/>
            <a:stretch/>
          </p:blipFill>
          <p:spPr>
            <a:xfrm>
              <a:off x="5076688" y="56965"/>
              <a:ext cx="6840554" cy="3017520"/>
            </a:xfrm>
            <a:prstGeom prst="rect">
              <a:avLst/>
            </a:prstGeom>
          </p:spPr>
        </p:pic>
        <p:pic>
          <p:nvPicPr>
            <p:cNvPr id="55" name="Picture 54">
              <a:extLst>
                <a:ext uri="{FF2B5EF4-FFF2-40B4-BE49-F238E27FC236}">
                  <a16:creationId xmlns:a16="http://schemas.microsoft.com/office/drawing/2014/main" id="{DFCB8FDA-05D0-2882-10D7-B29452631525}"/>
                </a:ext>
              </a:extLst>
            </p:cNvPr>
            <p:cNvPicPr>
              <a:picLocks noChangeAspect="1"/>
            </p:cNvPicPr>
            <p:nvPr/>
          </p:nvPicPr>
          <p:blipFill rotWithShape="1">
            <a:blip r:embed="rId10"/>
            <a:srcRect l="71136" t="48855" r="24280" b="20168"/>
            <a:stretch/>
          </p:blipFill>
          <p:spPr>
            <a:xfrm>
              <a:off x="4410931" y="2496310"/>
              <a:ext cx="288634" cy="548640"/>
            </a:xfrm>
            <a:prstGeom prst="rect">
              <a:avLst/>
            </a:prstGeom>
          </p:spPr>
        </p:pic>
        <p:sp>
          <p:nvSpPr>
            <p:cNvPr id="56" name="TextBox 55">
              <a:extLst>
                <a:ext uri="{FF2B5EF4-FFF2-40B4-BE49-F238E27FC236}">
                  <a16:creationId xmlns:a16="http://schemas.microsoft.com/office/drawing/2014/main" id="{46DC2FCD-7A9D-882F-84F6-F83FF1CCA01A}"/>
                </a:ext>
              </a:extLst>
            </p:cNvPr>
            <p:cNvSpPr txBox="1"/>
            <p:nvPr/>
          </p:nvSpPr>
          <p:spPr>
            <a:xfrm>
              <a:off x="4702812" y="2496310"/>
              <a:ext cx="3148100" cy="276999"/>
            </a:xfrm>
            <a:prstGeom prst="rect">
              <a:avLst/>
            </a:prstGeom>
            <a:noFill/>
          </p:spPr>
          <p:txBody>
            <a:bodyPr wrap="square" rtlCol="0">
              <a:spAutoFit/>
            </a:bodyPr>
            <a:lstStyle/>
            <a:p>
              <a:r>
                <a:rPr lang="en-US" sz="1200" dirty="0"/>
                <a:t>At least one layer with complete in situ record</a:t>
              </a:r>
            </a:p>
          </p:txBody>
        </p:sp>
        <p:sp>
          <p:nvSpPr>
            <p:cNvPr id="57" name="TextBox 56">
              <a:extLst>
                <a:ext uri="{FF2B5EF4-FFF2-40B4-BE49-F238E27FC236}">
                  <a16:creationId xmlns:a16="http://schemas.microsoft.com/office/drawing/2014/main" id="{E695C5F8-BE92-70C0-D523-F5237470FD40}"/>
                </a:ext>
              </a:extLst>
            </p:cNvPr>
            <p:cNvSpPr txBox="1"/>
            <p:nvPr/>
          </p:nvSpPr>
          <p:spPr>
            <a:xfrm>
              <a:off x="4699565" y="2773398"/>
              <a:ext cx="3493091" cy="276999"/>
            </a:xfrm>
            <a:prstGeom prst="rect">
              <a:avLst/>
            </a:prstGeom>
            <a:noFill/>
          </p:spPr>
          <p:txBody>
            <a:bodyPr wrap="square" rtlCol="0">
              <a:spAutoFit/>
            </a:bodyPr>
            <a:lstStyle/>
            <a:p>
              <a:r>
                <a:rPr lang="en-US" sz="1200" dirty="0"/>
                <a:t>No complete in situ records (removed from analysis)</a:t>
              </a:r>
            </a:p>
          </p:txBody>
        </p:sp>
      </p:grpSp>
      <p:pic>
        <p:nvPicPr>
          <p:cNvPr id="59" name="Picture 58">
            <a:extLst>
              <a:ext uri="{FF2B5EF4-FFF2-40B4-BE49-F238E27FC236}">
                <a16:creationId xmlns:a16="http://schemas.microsoft.com/office/drawing/2014/main" id="{6C57ECEA-2315-BB2A-05F4-583DFD338E8C}"/>
              </a:ext>
            </a:extLst>
          </p:cNvPr>
          <p:cNvPicPr>
            <a:picLocks noChangeAspect="1"/>
          </p:cNvPicPr>
          <p:nvPr/>
        </p:nvPicPr>
        <p:blipFill>
          <a:blip r:embed="rId11"/>
          <a:stretch>
            <a:fillRect/>
          </a:stretch>
        </p:blipFill>
        <p:spPr>
          <a:xfrm>
            <a:off x="35153345" y="19735800"/>
            <a:ext cx="14534613" cy="4754880"/>
          </a:xfrm>
          <a:prstGeom prst="rect">
            <a:avLst/>
          </a:prstGeom>
        </p:spPr>
      </p:pic>
      <p:sp>
        <p:nvSpPr>
          <p:cNvPr id="5" name="TextBox 4">
            <a:extLst>
              <a:ext uri="{FF2B5EF4-FFF2-40B4-BE49-F238E27FC236}">
                <a16:creationId xmlns:a16="http://schemas.microsoft.com/office/drawing/2014/main" id="{C0F0574C-D746-C8CD-AD69-9AD71E5CD818}"/>
              </a:ext>
            </a:extLst>
          </p:cNvPr>
          <p:cNvSpPr txBox="1"/>
          <p:nvPr/>
        </p:nvSpPr>
        <p:spPr>
          <a:xfrm>
            <a:off x="46139810" y="12344400"/>
            <a:ext cx="4247191" cy="3139321"/>
          </a:xfrm>
          <a:prstGeom prst="rect">
            <a:avLst/>
          </a:prstGeom>
          <a:noFill/>
        </p:spPr>
        <p:txBody>
          <a:bodyPr wrap="square" rtlCol="0">
            <a:spAutoFit/>
          </a:bodyPr>
          <a:lstStyle/>
          <a:p>
            <a:pPr algn="just"/>
            <a:r>
              <a:rPr lang="en-US" sz="2200" b="1" dirty="0"/>
              <a:t>Figure 3. </a:t>
            </a:r>
            <a:r>
              <a:rPr lang="en-US" sz="2200" dirty="0"/>
              <a:t>Map displaying locations that are removed from analysis because there is missing data at all three depths (red). Locations that have at least one soil layer with a complete monthly in situ record (black) are used in the improved model validation techniques. </a:t>
            </a:r>
          </a:p>
        </p:txBody>
      </p:sp>
      <p:sp>
        <p:nvSpPr>
          <p:cNvPr id="6" name="TextBox 5">
            <a:extLst>
              <a:ext uri="{FF2B5EF4-FFF2-40B4-BE49-F238E27FC236}">
                <a16:creationId xmlns:a16="http://schemas.microsoft.com/office/drawing/2014/main" id="{CACD4563-C164-DF42-4689-E0403C869FD2}"/>
              </a:ext>
            </a:extLst>
          </p:cNvPr>
          <p:cNvSpPr txBox="1"/>
          <p:nvPr/>
        </p:nvSpPr>
        <p:spPr>
          <a:xfrm>
            <a:off x="34518600" y="18094404"/>
            <a:ext cx="15765493" cy="1446550"/>
          </a:xfrm>
          <a:prstGeom prst="rect">
            <a:avLst/>
          </a:prstGeom>
          <a:noFill/>
        </p:spPr>
        <p:txBody>
          <a:bodyPr wrap="square" rtlCol="0">
            <a:spAutoFit/>
          </a:bodyPr>
          <a:lstStyle/>
          <a:p>
            <a:pPr algn="just"/>
            <a:r>
              <a:rPr lang="en-US" sz="2200" b="1" dirty="0"/>
              <a:t>Table 1. </a:t>
            </a:r>
            <a:r>
              <a:rPr lang="en-US" sz="2200" dirty="0"/>
              <a:t>National distributions of HSS values for 0-month lead warm season maximum temperature forecasts made from 2009 – 2018. Results are compared between the initial analysis using all stations and the revised analysis with a more stringent selection of stations. Results are also compared based on skill scores using in-sample and out-of-sample model validation. </a:t>
            </a:r>
          </a:p>
        </p:txBody>
      </p:sp>
      <p:pic>
        <p:nvPicPr>
          <p:cNvPr id="4" name="Picture 3" descr="A map of missouri with green squares&#10;&#10;Description automatically generated">
            <a:extLst>
              <a:ext uri="{FF2B5EF4-FFF2-40B4-BE49-F238E27FC236}">
                <a16:creationId xmlns:a16="http://schemas.microsoft.com/office/drawing/2014/main" id="{90CE776D-0C1E-D8DA-B0EA-D7716619611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067800" y="24975810"/>
            <a:ext cx="5877521" cy="5164510"/>
          </a:xfrm>
          <a:prstGeom prst="rect">
            <a:avLst/>
          </a:prstGeom>
        </p:spPr>
      </p:pic>
      <p:sp>
        <p:nvSpPr>
          <p:cNvPr id="7" name="Rectangle 6">
            <a:extLst>
              <a:ext uri="{FF2B5EF4-FFF2-40B4-BE49-F238E27FC236}">
                <a16:creationId xmlns:a16="http://schemas.microsoft.com/office/drawing/2014/main" id="{303F65FC-6892-C807-29FB-2FA4C618CBCC}"/>
              </a:ext>
            </a:extLst>
          </p:cNvPr>
          <p:cNvSpPr/>
          <p:nvPr/>
        </p:nvSpPr>
        <p:spPr bwMode="auto">
          <a:xfrm>
            <a:off x="1981200" y="25984200"/>
            <a:ext cx="1066800" cy="381000"/>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387850" rtl="0" eaLnBrk="1" fontAlgn="base" latinLnBrk="0" hangingPunct="1">
              <a:lnSpc>
                <a:spcPct val="100000"/>
              </a:lnSpc>
              <a:spcBef>
                <a:spcPct val="0"/>
              </a:spcBef>
              <a:spcAft>
                <a:spcPct val="0"/>
              </a:spcAft>
              <a:buClrTx/>
              <a:buSzTx/>
              <a:buFontTx/>
              <a:buNone/>
              <a:tabLst/>
            </a:pPr>
            <a:endParaRPr kumimoji="0" lang="en-US" sz="8600" b="0" i="0" u="none" strike="noStrike" cap="none" normalizeH="0" baseline="0">
              <a:ln>
                <a:noFill/>
              </a:ln>
              <a:solidFill>
                <a:schemeClr val="tx1"/>
              </a:solidFill>
              <a:effectLst/>
              <a:latin typeface="Arial" charset="0"/>
            </a:endParaRPr>
          </a:p>
        </p:txBody>
      </p:sp>
      <p:sp>
        <p:nvSpPr>
          <p:cNvPr id="8" name="Rectangle 7">
            <a:extLst>
              <a:ext uri="{FF2B5EF4-FFF2-40B4-BE49-F238E27FC236}">
                <a16:creationId xmlns:a16="http://schemas.microsoft.com/office/drawing/2014/main" id="{F2C1CBEF-F3B4-A6AE-720D-4D4D462187EE}"/>
              </a:ext>
            </a:extLst>
          </p:cNvPr>
          <p:cNvSpPr/>
          <p:nvPr/>
        </p:nvSpPr>
        <p:spPr bwMode="auto">
          <a:xfrm>
            <a:off x="1981200" y="26803350"/>
            <a:ext cx="1066800" cy="381000"/>
          </a:xfrm>
          <a:prstGeom prst="rect">
            <a:avLst/>
          </a:prstGeom>
          <a:solidFill>
            <a:srgbClr val="08733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387850" rtl="0" eaLnBrk="1" fontAlgn="base" latinLnBrk="0" hangingPunct="1">
              <a:lnSpc>
                <a:spcPct val="100000"/>
              </a:lnSpc>
              <a:spcBef>
                <a:spcPct val="0"/>
              </a:spcBef>
              <a:spcAft>
                <a:spcPct val="0"/>
              </a:spcAft>
              <a:buClrTx/>
              <a:buSzTx/>
              <a:buFontTx/>
              <a:buNone/>
              <a:tabLst/>
            </a:pPr>
            <a:endParaRPr kumimoji="0" lang="en-US" sz="8600" b="0" i="0" u="none" strike="noStrike" cap="none" normalizeH="0" baseline="0">
              <a:ln>
                <a:noFill/>
              </a:ln>
              <a:solidFill>
                <a:schemeClr val="tx1"/>
              </a:solidFill>
              <a:effectLst/>
              <a:latin typeface="Arial" charset="0"/>
            </a:endParaRPr>
          </a:p>
        </p:txBody>
      </p:sp>
      <p:sp>
        <p:nvSpPr>
          <p:cNvPr id="9" name="Rectangle 8">
            <a:extLst>
              <a:ext uri="{FF2B5EF4-FFF2-40B4-BE49-F238E27FC236}">
                <a16:creationId xmlns:a16="http://schemas.microsoft.com/office/drawing/2014/main" id="{55BB4801-B047-9930-498E-A4FF472A4C57}"/>
              </a:ext>
            </a:extLst>
          </p:cNvPr>
          <p:cNvSpPr/>
          <p:nvPr/>
        </p:nvSpPr>
        <p:spPr bwMode="auto">
          <a:xfrm>
            <a:off x="1976926" y="27622500"/>
            <a:ext cx="1066800" cy="381000"/>
          </a:xfrm>
          <a:prstGeom prst="rect">
            <a:avLst/>
          </a:prstGeom>
          <a:solidFill>
            <a:srgbClr val="FFFF2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387850" rtl="0" eaLnBrk="1" fontAlgn="base" latinLnBrk="0" hangingPunct="1">
              <a:lnSpc>
                <a:spcPct val="100000"/>
              </a:lnSpc>
              <a:spcBef>
                <a:spcPct val="0"/>
              </a:spcBef>
              <a:spcAft>
                <a:spcPct val="0"/>
              </a:spcAft>
              <a:buClrTx/>
              <a:buSzTx/>
              <a:buFontTx/>
              <a:buNone/>
              <a:tabLst/>
            </a:pPr>
            <a:endParaRPr kumimoji="0" lang="en-US" sz="8600" b="0" i="0" u="none" strike="noStrike" cap="none" normalizeH="0" baseline="0">
              <a:ln>
                <a:noFill/>
              </a:ln>
              <a:solidFill>
                <a:schemeClr val="tx1"/>
              </a:solidFill>
              <a:effectLst/>
              <a:latin typeface="Arial" charset="0"/>
            </a:endParaRPr>
          </a:p>
        </p:txBody>
      </p:sp>
      <p:sp>
        <p:nvSpPr>
          <p:cNvPr id="10" name="TextBox 9">
            <a:extLst>
              <a:ext uri="{FF2B5EF4-FFF2-40B4-BE49-F238E27FC236}">
                <a16:creationId xmlns:a16="http://schemas.microsoft.com/office/drawing/2014/main" id="{82184B0B-8CE4-763C-A3F7-EC0CCB72B0E1}"/>
              </a:ext>
            </a:extLst>
          </p:cNvPr>
          <p:cNvSpPr txBox="1"/>
          <p:nvPr/>
        </p:nvSpPr>
        <p:spPr>
          <a:xfrm>
            <a:off x="3503063" y="25995868"/>
            <a:ext cx="4878259" cy="369332"/>
          </a:xfrm>
          <a:prstGeom prst="rect">
            <a:avLst/>
          </a:prstGeom>
          <a:noFill/>
        </p:spPr>
        <p:txBody>
          <a:bodyPr wrap="none" rtlCol="0">
            <a:spAutoFit/>
          </a:bodyPr>
          <a:lstStyle/>
          <a:p>
            <a:r>
              <a:rPr lang="en-US" sz="1800" dirty="0"/>
              <a:t>No Missouri </a:t>
            </a:r>
            <a:r>
              <a:rPr lang="en-US" sz="1800" dirty="0" err="1"/>
              <a:t>Mesonet</a:t>
            </a:r>
            <a:r>
              <a:rPr lang="en-US" sz="1800" dirty="0"/>
              <a:t> station within the county</a:t>
            </a:r>
          </a:p>
        </p:txBody>
      </p:sp>
      <p:sp>
        <p:nvSpPr>
          <p:cNvPr id="11" name="TextBox 10">
            <a:extLst>
              <a:ext uri="{FF2B5EF4-FFF2-40B4-BE49-F238E27FC236}">
                <a16:creationId xmlns:a16="http://schemas.microsoft.com/office/drawing/2014/main" id="{59B2389A-D101-B288-BC04-AE9C69F8E18E}"/>
              </a:ext>
            </a:extLst>
          </p:cNvPr>
          <p:cNvSpPr txBox="1"/>
          <p:nvPr/>
        </p:nvSpPr>
        <p:spPr>
          <a:xfrm>
            <a:off x="3503063" y="26815018"/>
            <a:ext cx="4519186" cy="369332"/>
          </a:xfrm>
          <a:prstGeom prst="rect">
            <a:avLst/>
          </a:prstGeom>
          <a:noFill/>
        </p:spPr>
        <p:txBody>
          <a:bodyPr wrap="none" rtlCol="0">
            <a:spAutoFit/>
          </a:bodyPr>
          <a:lstStyle/>
          <a:p>
            <a:r>
              <a:rPr lang="en-US" sz="1800" dirty="0"/>
              <a:t>Missouri </a:t>
            </a:r>
            <a:r>
              <a:rPr lang="en-US" sz="1800" dirty="0" err="1"/>
              <a:t>Mesonet</a:t>
            </a:r>
            <a:r>
              <a:rPr lang="en-US" sz="1800" dirty="0"/>
              <a:t> station within the county</a:t>
            </a:r>
          </a:p>
        </p:txBody>
      </p:sp>
      <p:sp>
        <p:nvSpPr>
          <p:cNvPr id="12" name="TextBox 11">
            <a:extLst>
              <a:ext uri="{FF2B5EF4-FFF2-40B4-BE49-F238E27FC236}">
                <a16:creationId xmlns:a16="http://schemas.microsoft.com/office/drawing/2014/main" id="{83F5B4CD-FCAC-1E38-5AD9-43BD506C6AEE}"/>
              </a:ext>
            </a:extLst>
          </p:cNvPr>
          <p:cNvSpPr txBox="1"/>
          <p:nvPr/>
        </p:nvSpPr>
        <p:spPr>
          <a:xfrm>
            <a:off x="3503063" y="27634168"/>
            <a:ext cx="4442242" cy="369332"/>
          </a:xfrm>
          <a:prstGeom prst="rect">
            <a:avLst/>
          </a:prstGeom>
          <a:noFill/>
        </p:spPr>
        <p:txBody>
          <a:bodyPr wrap="none" rtlCol="0">
            <a:spAutoFit/>
          </a:bodyPr>
          <a:lstStyle/>
          <a:p>
            <a:r>
              <a:rPr lang="en-US" sz="1800" dirty="0"/>
              <a:t>Point location of Missouri </a:t>
            </a:r>
            <a:r>
              <a:rPr lang="en-US" sz="1800" dirty="0" err="1"/>
              <a:t>Mesonet</a:t>
            </a:r>
            <a:r>
              <a:rPr lang="en-US" sz="1800" dirty="0"/>
              <a:t> station</a:t>
            </a:r>
          </a:p>
        </p:txBody>
      </p:sp>
    </p:spTree>
    <p:extLst>
      <p:ext uri="{BB962C8B-B14F-4D97-AF65-F5344CB8AC3E}">
        <p14:creationId xmlns:p14="http://schemas.microsoft.com/office/powerpoint/2010/main" val="681200765"/>
      </p:ext>
    </p:extLst>
  </p:cSld>
  <p:clrMapOvr>
    <a:masterClrMapping/>
  </p:clrMapOvr>
</p:sld>
</file>

<file path=ppt/theme/theme1.xml><?xml version="1.0" encoding="utf-8"?>
<a:theme xmlns:a="http://schemas.openxmlformats.org/drawingml/2006/main" name="Default Design">
  <a:themeElements>
    <a:clrScheme name="Mizzou 2020">
      <a:dk1>
        <a:srgbClr val="000000"/>
      </a:dk1>
      <a:lt1>
        <a:srgbClr val="FFFFFF"/>
      </a:lt1>
      <a:dk2>
        <a:srgbClr val="8F8883"/>
      </a:dk2>
      <a:lt2>
        <a:srgbClr val="DAD4CC"/>
      </a:lt2>
      <a:accent1>
        <a:srgbClr val="F0B82C"/>
      </a:accent1>
      <a:accent2>
        <a:srgbClr val="1C5E90"/>
      </a:accent2>
      <a:accent3>
        <a:srgbClr val="BD5B2B"/>
      </a:accent3>
      <a:accent4>
        <a:srgbClr val="69901D"/>
      </a:accent4>
      <a:accent5>
        <a:srgbClr val="900000"/>
      </a:accent5>
      <a:accent6>
        <a:srgbClr val="D7D7D7"/>
      </a:accent6>
      <a:hlink>
        <a:srgbClr val="900000"/>
      </a:hlink>
      <a:folHlink>
        <a:srgbClr val="1C5E9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7850" rtl="0" eaLnBrk="1" fontAlgn="base" latinLnBrk="0" hangingPunct="1">
          <a:lnSpc>
            <a:spcPct val="100000"/>
          </a:lnSpc>
          <a:spcBef>
            <a:spcPct val="0"/>
          </a:spcBef>
          <a:spcAft>
            <a:spcPct val="0"/>
          </a:spcAft>
          <a:buClrTx/>
          <a:buSzTx/>
          <a:buFontTx/>
          <a:buNone/>
          <a:tabLst/>
          <a:defRPr kumimoji="0" lang="en-US" sz="8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7850" rtl="0" eaLnBrk="1" fontAlgn="base" latinLnBrk="0" hangingPunct="1">
          <a:lnSpc>
            <a:spcPct val="100000"/>
          </a:lnSpc>
          <a:spcBef>
            <a:spcPct val="0"/>
          </a:spcBef>
          <a:spcAft>
            <a:spcPct val="0"/>
          </a:spcAft>
          <a:buClrTx/>
          <a:buSzTx/>
          <a:buFontTx/>
          <a:buNone/>
          <a:tabLst/>
          <a:defRPr kumimoji="0" lang="en-US" sz="86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MU-BrandedTemplate-ResearchPoster-2" id="{18D66698-ABA1-1446-BAC7-F43CEA7BFA1F}" vid="{76BA3F85-ED26-AF42-91F1-A00AA59D0A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4e822213-79e0-466b-8a07-6ccb94f3e524" xsi:nil="true"/>
    <lcf76f155ced4ddcb4097134ff3c332f xmlns="8f59010d-bfae-4690-b442-17aac1929a53">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0E19D1F250E694BAAD8C54BFD6B67B2" ma:contentTypeVersion="18" ma:contentTypeDescription="Create a new document." ma:contentTypeScope="" ma:versionID="cf0958d2d12217880b776b46973d618e">
  <xsd:schema xmlns:xsd="http://www.w3.org/2001/XMLSchema" xmlns:xs="http://www.w3.org/2001/XMLSchema" xmlns:p="http://schemas.microsoft.com/office/2006/metadata/properties" xmlns:ns2="8f59010d-bfae-4690-b442-17aac1929a53" xmlns:ns3="4e822213-79e0-466b-8a07-6ccb94f3e524" targetNamespace="http://schemas.microsoft.com/office/2006/metadata/properties" ma:root="true" ma:fieldsID="7b3197223b3e6ac5a8ded048afa74639" ns2:_="" ns3:_="">
    <xsd:import namespace="8f59010d-bfae-4690-b442-17aac1929a53"/>
    <xsd:import namespace="4e822213-79e0-466b-8a07-6ccb94f3e52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Location"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59010d-bfae-4690-b442-17aac1929a5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3e20e570-3a27-4eff-9ea0-d3488a33fbf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822213-79e0-466b-8a07-6ccb94f3e524"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6ec45b42-71d2-42b2-82cb-677ce56ef8ee}" ma:internalName="TaxCatchAll" ma:showField="CatchAllData" ma:web="4e822213-79e0-466b-8a07-6ccb94f3e52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DCC3007-9ABC-4559-BA44-FFD3922050AF}">
  <ds:schemaRefs>
    <ds:schemaRef ds:uri="http://schemas.microsoft.com/sharepoint/v3/contenttype/forms"/>
  </ds:schemaRefs>
</ds:datastoreItem>
</file>

<file path=customXml/itemProps2.xml><?xml version="1.0" encoding="utf-8"?>
<ds:datastoreItem xmlns:ds="http://schemas.openxmlformats.org/officeDocument/2006/customXml" ds:itemID="{46960A49-B0C6-48CD-9C69-A0155CAC59C8}">
  <ds:schemaRefs>
    <ds:schemaRef ds:uri="http://purl.org/dc/elements/1.1/"/>
    <ds:schemaRef ds:uri="8f59010d-bfae-4690-b442-17aac1929a53"/>
    <ds:schemaRef ds:uri="http://www.w3.org/XML/1998/namespace"/>
    <ds:schemaRef ds:uri="http://purl.org/dc/dcmitype/"/>
    <ds:schemaRef ds:uri="http://schemas.microsoft.com/office/2006/documentManagement/types"/>
    <ds:schemaRef ds:uri="http://schemas.openxmlformats.org/package/2006/metadata/core-properties"/>
    <ds:schemaRef ds:uri="http://schemas.microsoft.com/office/infopath/2007/PartnerControls"/>
    <ds:schemaRef ds:uri="4e822213-79e0-466b-8a07-6ccb94f3e524"/>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E2CFF9D8-7BC4-4DC1-B4D5-688C3C3F1E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59010d-bfae-4690-b442-17aac1929a53"/>
    <ds:schemaRef ds:uri="4e822213-79e0-466b-8a07-6ccb94f3e5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AMS_Poster_2024_ZL</Template>
  <TotalTime>648</TotalTime>
  <Words>1864</Words>
  <Application>Microsoft Office PowerPoint</Application>
  <PresentationFormat>Custom</PresentationFormat>
  <Paragraphs>118</Paragraphs>
  <Slides>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Cambria Math</vt:lpstr>
      <vt:lpstr>Default Design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Leasor, Zachary</dc:creator>
  <cp:lastModifiedBy>Schwent, Thomas (MU-Student)</cp:lastModifiedBy>
  <cp:revision>2</cp:revision>
  <cp:lastPrinted>2018-02-13T15:48:41Z</cp:lastPrinted>
  <dcterms:created xsi:type="dcterms:W3CDTF">2024-01-25T13:15:07Z</dcterms:created>
  <dcterms:modified xsi:type="dcterms:W3CDTF">2024-09-24T03:00:06Z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0x010100D0E19D1F250E694BAAD8C54BFD6B67B2</vt:lpwstr>
  </property>
</Properties>
</file>

<file path=docProps/thumbnail.jpeg>
</file>